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4" r:id="rId2"/>
    <p:sldId id="288" r:id="rId3"/>
    <p:sldId id="396" r:id="rId4"/>
    <p:sldId id="397" r:id="rId5"/>
    <p:sldId id="369" r:id="rId6"/>
    <p:sldId id="398" r:id="rId7"/>
    <p:sldId id="338" r:id="rId8"/>
    <p:sldId id="400" r:id="rId9"/>
    <p:sldId id="399" r:id="rId10"/>
    <p:sldId id="401" r:id="rId11"/>
    <p:sldId id="361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AA272F"/>
    <a:srgbClr val="4C657C"/>
    <a:srgbClr val="7C7878"/>
    <a:srgbClr val="9B595D"/>
    <a:srgbClr val="FAB406"/>
    <a:srgbClr val="E4AB1C"/>
    <a:srgbClr val="FFFF66"/>
    <a:srgbClr val="D1C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39" autoAdjust="0"/>
  </p:normalViewPr>
  <p:slideViewPr>
    <p:cSldViewPr snapToGrid="0">
      <p:cViewPr varScale="1">
        <p:scale>
          <a:sx n="105" d="100"/>
          <a:sy n="105" d="100"/>
        </p:scale>
        <p:origin x="131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57" d="100"/>
          <a:sy n="157" d="100"/>
        </p:scale>
        <p:origin x="-1128" y="-5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/>
              <a:t>Govt Spend on universities in 2017 $NZ billions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Sheet1!$B$17</c:f>
              <c:strCache>
                <c:ptCount val="1"/>
                <c:pt idx="0">
                  <c:v>Govt Spend in 2017 $NZ</c:v>
                </c:pt>
              </c:strCache>
            </c:strRef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Sheet1!$C$16:$H$16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Sheet1!$C$17:$H$17</c:f>
              <c:numCache>
                <c:formatCode>"$"#,##0.00</c:formatCode>
                <c:ptCount val="6"/>
                <c:pt idx="0">
                  <c:v>1.4762999999999999</c:v>
                </c:pt>
                <c:pt idx="1">
                  <c:v>1.5290999999999999</c:v>
                </c:pt>
                <c:pt idx="2">
                  <c:v>1.49844</c:v>
                </c:pt>
                <c:pt idx="3">
                  <c:v>1.53857</c:v>
                </c:pt>
                <c:pt idx="4">
                  <c:v>1.5688900000000001</c:v>
                </c:pt>
                <c:pt idx="5">
                  <c:v>1.56002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463-419E-932A-9CDE2A57C0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81554024"/>
        <c:axId val="381553368"/>
      </c:lineChart>
      <c:catAx>
        <c:axId val="381554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553368"/>
        <c:crosses val="autoZero"/>
        <c:auto val="1"/>
        <c:lblAlgn val="ctr"/>
        <c:lblOffset val="100"/>
        <c:noMultiLvlLbl val="0"/>
      </c:catAx>
      <c:valAx>
        <c:axId val="381553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554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812678-5DB9-4940-9C8A-829B71F4F00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6D10CF64-F3D3-4477-8BAA-9A4A7C448E2D}">
      <dgm:prSet phldrT="[Text]" custT="1"/>
      <dgm:spPr/>
      <dgm:t>
        <a:bodyPr/>
        <a:lstStyle/>
        <a:p>
          <a:r>
            <a:rPr lang="en-NZ" sz="2000" b="1" dirty="0"/>
            <a:t>Engagement Strategy Key Themes</a:t>
          </a:r>
        </a:p>
        <a:p>
          <a:r>
            <a:rPr lang="en-NZ" sz="1900" dirty="0"/>
            <a:t>1. Universities a key part of the success of NZ and </a:t>
          </a:r>
          <a:r>
            <a:rPr lang="en-NZ" sz="1900" dirty="0" err="1"/>
            <a:t>NZders</a:t>
          </a:r>
          <a:endParaRPr lang="en-NZ" sz="1900" dirty="0"/>
        </a:p>
        <a:p>
          <a:r>
            <a:rPr lang="en-NZ" sz="1900" dirty="0"/>
            <a:t>2. A university education is the best investment a person can make in their future.</a:t>
          </a:r>
        </a:p>
      </dgm:t>
    </dgm:pt>
    <dgm:pt modelId="{4276C538-AACC-4376-97E9-4AB85ADB426E}" type="parTrans" cxnId="{FD5FB20A-7EE6-49DF-852B-8F4DE17FA0E7}">
      <dgm:prSet/>
      <dgm:spPr/>
      <dgm:t>
        <a:bodyPr/>
        <a:lstStyle/>
        <a:p>
          <a:endParaRPr lang="en-NZ"/>
        </a:p>
      </dgm:t>
    </dgm:pt>
    <dgm:pt modelId="{7C0F83E3-BE7F-4374-BE2D-E8F68B0423F1}" type="sibTrans" cxnId="{FD5FB20A-7EE6-49DF-852B-8F4DE17FA0E7}">
      <dgm:prSet/>
      <dgm:spPr/>
      <dgm:t>
        <a:bodyPr/>
        <a:lstStyle/>
        <a:p>
          <a:endParaRPr lang="en-NZ"/>
        </a:p>
      </dgm:t>
    </dgm:pt>
    <dgm:pt modelId="{2288F9B4-C47E-4CDF-803E-4A9157DA9446}">
      <dgm:prSet phldrT="[Text]" custT="1"/>
      <dgm:spPr/>
      <dgm:t>
        <a:bodyPr/>
        <a:lstStyle/>
        <a:p>
          <a:pPr algn="l"/>
          <a:r>
            <a:rPr lang="en-NZ" sz="2800" b="1" dirty="0"/>
            <a:t>Universities</a:t>
          </a:r>
          <a:endParaRPr lang="en-NZ" sz="2400" b="1" dirty="0"/>
        </a:p>
        <a:p>
          <a:pPr algn="ctr"/>
          <a:r>
            <a:rPr lang="en-NZ" sz="2200" dirty="0"/>
            <a:t>World-class teaching &amp; research with sufficient resourcing.</a:t>
          </a:r>
        </a:p>
        <a:p>
          <a:pPr algn="ctr"/>
          <a:endParaRPr lang="en-NZ" sz="2200" dirty="0"/>
        </a:p>
        <a:p>
          <a:pPr algn="ctr"/>
          <a:endParaRPr lang="en-NZ" sz="1900" dirty="0"/>
        </a:p>
      </dgm:t>
    </dgm:pt>
    <dgm:pt modelId="{CEB89A9E-E6E0-4519-B0BD-455F2E751C45}" type="parTrans" cxnId="{03D8F266-216A-473F-8CAD-7DE3D8614D7D}">
      <dgm:prSet/>
      <dgm:spPr/>
      <dgm:t>
        <a:bodyPr/>
        <a:lstStyle/>
        <a:p>
          <a:endParaRPr lang="en-NZ"/>
        </a:p>
      </dgm:t>
    </dgm:pt>
    <dgm:pt modelId="{7472010A-C19D-4447-B6D2-5D32ACA3BB20}" type="sibTrans" cxnId="{03D8F266-216A-473F-8CAD-7DE3D8614D7D}">
      <dgm:prSet/>
      <dgm:spPr/>
      <dgm:t>
        <a:bodyPr/>
        <a:lstStyle/>
        <a:p>
          <a:endParaRPr lang="en-NZ"/>
        </a:p>
      </dgm:t>
    </dgm:pt>
    <dgm:pt modelId="{F4B5D455-432D-44B7-959A-62271E896DD5}">
      <dgm:prSet phldrT="[Text]" custT="1"/>
      <dgm:spPr/>
      <dgm:t>
        <a:bodyPr/>
        <a:lstStyle/>
        <a:p>
          <a:pPr marL="0" algn="ctr">
            <a:lnSpc>
              <a:spcPct val="90000"/>
            </a:lnSpc>
            <a:spcAft>
              <a:spcPct val="35000"/>
            </a:spcAft>
          </a:pPr>
          <a:endParaRPr lang="en-NZ" sz="2800" b="1" dirty="0"/>
        </a:p>
        <a:p>
          <a:pPr marL="0" algn="r">
            <a:lnSpc>
              <a:spcPct val="90000"/>
            </a:lnSpc>
            <a:spcAft>
              <a:spcPct val="35000"/>
            </a:spcAft>
          </a:pPr>
          <a:r>
            <a:rPr lang="en-NZ" sz="2800" b="1" dirty="0"/>
            <a:t>Government</a:t>
          </a:r>
          <a:endParaRPr lang="en-NZ" sz="2200" b="1" dirty="0"/>
        </a:p>
        <a:p>
          <a:pPr marL="0" algn="r">
            <a:lnSpc>
              <a:spcPct val="90000"/>
            </a:lnSpc>
            <a:spcAft>
              <a:spcPct val="35000"/>
            </a:spcAft>
          </a:pPr>
          <a:r>
            <a:rPr lang="en-NZ" sz="2200" dirty="0"/>
            <a:t>Innovative, productive workforce.</a:t>
          </a:r>
        </a:p>
        <a:p>
          <a:pPr marL="0" algn="r">
            <a:lnSpc>
              <a:spcPct val="100000"/>
            </a:lnSpc>
            <a:spcAft>
              <a:spcPts val="0"/>
            </a:spcAft>
          </a:pPr>
          <a:r>
            <a:rPr lang="en-NZ" sz="2200" dirty="0"/>
            <a:t>Ideas and knowledge transfer to drive economic, social and </a:t>
          </a:r>
        </a:p>
        <a:p>
          <a:pPr marL="2149475" indent="-265113" algn="r">
            <a:lnSpc>
              <a:spcPct val="90000"/>
            </a:lnSpc>
            <a:spcAft>
              <a:spcPct val="35000"/>
            </a:spcAft>
          </a:pPr>
          <a:r>
            <a:rPr lang="en-NZ" sz="2200" dirty="0"/>
            <a:t>cultural outcomes.</a:t>
          </a:r>
        </a:p>
        <a:p>
          <a:pPr marL="0" algn="ctr">
            <a:lnSpc>
              <a:spcPct val="90000"/>
            </a:lnSpc>
            <a:spcAft>
              <a:spcPct val="35000"/>
            </a:spcAft>
          </a:pPr>
          <a:endParaRPr lang="en-NZ" sz="1800" dirty="0"/>
        </a:p>
      </dgm:t>
    </dgm:pt>
    <dgm:pt modelId="{62F1B8C2-78B1-4DB0-8C6F-0ED6AD02E173}" type="parTrans" cxnId="{C1FDFAC5-B1CB-4A99-96AF-31BA10F99355}">
      <dgm:prSet/>
      <dgm:spPr/>
      <dgm:t>
        <a:bodyPr/>
        <a:lstStyle/>
        <a:p>
          <a:endParaRPr lang="en-NZ"/>
        </a:p>
      </dgm:t>
    </dgm:pt>
    <dgm:pt modelId="{6885DC9C-D5F0-4043-92CF-69F18275977D}" type="sibTrans" cxnId="{C1FDFAC5-B1CB-4A99-96AF-31BA10F99355}">
      <dgm:prSet/>
      <dgm:spPr/>
      <dgm:t>
        <a:bodyPr/>
        <a:lstStyle/>
        <a:p>
          <a:endParaRPr lang="en-NZ"/>
        </a:p>
      </dgm:t>
    </dgm:pt>
    <dgm:pt modelId="{492BB8C7-1668-4B9F-BF6B-9FDDED64689D}">
      <dgm:prSet phldrT="[Text]" custT="1"/>
      <dgm:spPr/>
      <dgm:t>
        <a:bodyPr/>
        <a:lstStyle/>
        <a:p>
          <a:pPr algn="l"/>
          <a:endParaRPr lang="en-NZ" sz="2800" b="1" dirty="0"/>
        </a:p>
        <a:p>
          <a:pPr algn="l"/>
          <a:r>
            <a:rPr lang="en-NZ" sz="2800" b="1" dirty="0"/>
            <a:t>Public</a:t>
          </a:r>
          <a:endParaRPr lang="en-NZ" sz="2100" b="1" dirty="0"/>
        </a:p>
        <a:p>
          <a:pPr algn="l"/>
          <a:r>
            <a:rPr lang="en-NZ" sz="2200" dirty="0"/>
            <a:t>Relevant useful education that opens doors to successful lives and careers.</a:t>
          </a:r>
        </a:p>
      </dgm:t>
    </dgm:pt>
    <dgm:pt modelId="{815B286B-B408-4D7A-A053-D02A0CF721DF}" type="parTrans" cxnId="{0589225E-B47A-459A-9672-8936E3C9FDE7}">
      <dgm:prSet/>
      <dgm:spPr/>
      <dgm:t>
        <a:bodyPr/>
        <a:lstStyle/>
        <a:p>
          <a:endParaRPr lang="en-NZ"/>
        </a:p>
      </dgm:t>
    </dgm:pt>
    <dgm:pt modelId="{C885CD3E-536A-4582-A6EE-57CE2D7E777C}" type="sibTrans" cxnId="{0589225E-B47A-459A-9672-8936E3C9FDE7}">
      <dgm:prSet/>
      <dgm:spPr/>
      <dgm:t>
        <a:bodyPr/>
        <a:lstStyle/>
        <a:p>
          <a:endParaRPr lang="en-NZ"/>
        </a:p>
      </dgm:t>
    </dgm:pt>
    <dgm:pt modelId="{3E752724-51B1-4A55-9796-711D3A933564}">
      <dgm:prSet phldrT="[Text]" custT="1"/>
      <dgm:spPr/>
      <dgm:t>
        <a:bodyPr/>
        <a:lstStyle/>
        <a:p>
          <a:pPr marL="0" algn="ctr"/>
          <a:endParaRPr lang="en-NZ" sz="2800" b="1" dirty="0"/>
        </a:p>
        <a:p>
          <a:pPr marL="0" algn="r"/>
          <a:r>
            <a:rPr lang="en-NZ" sz="2800" b="1" dirty="0"/>
            <a:t>Industry</a:t>
          </a:r>
          <a:endParaRPr lang="en-NZ" sz="2100" b="1" dirty="0"/>
        </a:p>
        <a:p>
          <a:pPr marL="0" algn="r"/>
          <a:r>
            <a:rPr lang="en-NZ" sz="2200" dirty="0"/>
            <a:t>Flow of skilled capable workers.  </a:t>
          </a:r>
        </a:p>
        <a:p>
          <a:pPr marL="0" indent="0" algn="r"/>
          <a:r>
            <a:rPr lang="en-NZ" sz="2200" dirty="0"/>
            <a:t>Useful ideas &amp; knowledge</a:t>
          </a:r>
          <a:r>
            <a:rPr lang="en-NZ" sz="2100" dirty="0"/>
            <a:t>.</a:t>
          </a:r>
        </a:p>
      </dgm:t>
    </dgm:pt>
    <dgm:pt modelId="{C63BC600-B249-4B0D-80AE-FBE1502F2D1C}" type="parTrans" cxnId="{61115A2A-4897-46AC-BFE2-A484229F8773}">
      <dgm:prSet/>
      <dgm:spPr/>
      <dgm:t>
        <a:bodyPr/>
        <a:lstStyle/>
        <a:p>
          <a:endParaRPr lang="en-NZ"/>
        </a:p>
      </dgm:t>
    </dgm:pt>
    <dgm:pt modelId="{AB16FE07-4CC3-476C-8866-B5EE5A438C60}" type="sibTrans" cxnId="{61115A2A-4897-46AC-BFE2-A484229F8773}">
      <dgm:prSet/>
      <dgm:spPr/>
      <dgm:t>
        <a:bodyPr/>
        <a:lstStyle/>
        <a:p>
          <a:endParaRPr lang="en-NZ"/>
        </a:p>
      </dgm:t>
    </dgm:pt>
    <dgm:pt modelId="{7217A33B-342A-4BE5-8F41-B34F43959276}" type="pres">
      <dgm:prSet presAssocID="{71812678-5DB9-4940-9C8A-829B71F4F00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2996264-A2C3-4A80-9689-599EEA690B71}" type="pres">
      <dgm:prSet presAssocID="{71812678-5DB9-4940-9C8A-829B71F4F00E}" presName="matrix" presStyleCnt="0"/>
      <dgm:spPr/>
    </dgm:pt>
    <dgm:pt modelId="{CB76BD2D-EDC7-4454-A3E7-0BEE2E2CB7B1}" type="pres">
      <dgm:prSet presAssocID="{71812678-5DB9-4940-9C8A-829B71F4F00E}" presName="tile1" presStyleLbl="node1" presStyleIdx="0" presStyleCnt="4"/>
      <dgm:spPr/>
    </dgm:pt>
    <dgm:pt modelId="{7C5E3E96-F58E-41DB-BAA1-F8AF8BEE2BD1}" type="pres">
      <dgm:prSet presAssocID="{71812678-5DB9-4940-9C8A-829B71F4F00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738C310-B804-41C4-878D-F5B8463825F4}" type="pres">
      <dgm:prSet presAssocID="{71812678-5DB9-4940-9C8A-829B71F4F00E}" presName="tile2" presStyleLbl="node1" presStyleIdx="1" presStyleCnt="4"/>
      <dgm:spPr/>
    </dgm:pt>
    <dgm:pt modelId="{15ED0F24-0669-41FC-A463-A9FAE1B7D349}" type="pres">
      <dgm:prSet presAssocID="{71812678-5DB9-4940-9C8A-829B71F4F00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F9FA5C4-3AC5-4642-85E1-FB3B546A0A22}" type="pres">
      <dgm:prSet presAssocID="{71812678-5DB9-4940-9C8A-829B71F4F00E}" presName="tile3" presStyleLbl="node1" presStyleIdx="2" presStyleCnt="4"/>
      <dgm:spPr/>
    </dgm:pt>
    <dgm:pt modelId="{DA3D5753-906D-4690-8828-8FBC55E50164}" type="pres">
      <dgm:prSet presAssocID="{71812678-5DB9-4940-9C8A-829B71F4F00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781D169-0042-454A-9FD8-2544DB349111}" type="pres">
      <dgm:prSet presAssocID="{71812678-5DB9-4940-9C8A-829B71F4F00E}" presName="tile4" presStyleLbl="node1" presStyleIdx="3" presStyleCnt="4"/>
      <dgm:spPr/>
    </dgm:pt>
    <dgm:pt modelId="{AA840302-1F89-4CF9-AEA7-279868491D73}" type="pres">
      <dgm:prSet presAssocID="{71812678-5DB9-4940-9C8A-829B71F4F00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2D5A0077-2309-4461-83A8-49A592BD20C1}" type="pres">
      <dgm:prSet presAssocID="{71812678-5DB9-4940-9C8A-829B71F4F00E}" presName="centerTile" presStyleLbl="fgShp" presStyleIdx="0" presStyleCnt="1" custScaleX="160521" custScaleY="152995">
        <dgm:presLayoutVars>
          <dgm:chMax val="0"/>
          <dgm:chPref val="0"/>
        </dgm:presLayoutVars>
      </dgm:prSet>
      <dgm:spPr/>
    </dgm:pt>
  </dgm:ptLst>
  <dgm:cxnLst>
    <dgm:cxn modelId="{26641405-BD3E-45A2-AF99-925ECB9D4C3D}" type="presOf" srcId="{492BB8C7-1668-4B9F-BF6B-9FDDED64689D}" destId="{FF9FA5C4-3AC5-4642-85E1-FB3B546A0A22}" srcOrd="0" destOrd="0" presId="urn:microsoft.com/office/officeart/2005/8/layout/matrix1"/>
    <dgm:cxn modelId="{FD5FB20A-7EE6-49DF-852B-8F4DE17FA0E7}" srcId="{71812678-5DB9-4940-9C8A-829B71F4F00E}" destId="{6D10CF64-F3D3-4477-8BAA-9A4A7C448E2D}" srcOrd="0" destOrd="0" parTransId="{4276C538-AACC-4376-97E9-4AB85ADB426E}" sibTransId="{7C0F83E3-BE7F-4374-BE2D-E8F68B0423F1}"/>
    <dgm:cxn modelId="{2541561A-4F60-4A75-880F-9DBC050EF6FF}" type="presOf" srcId="{492BB8C7-1668-4B9F-BF6B-9FDDED64689D}" destId="{DA3D5753-906D-4690-8828-8FBC55E50164}" srcOrd="1" destOrd="0" presId="urn:microsoft.com/office/officeart/2005/8/layout/matrix1"/>
    <dgm:cxn modelId="{61115A2A-4897-46AC-BFE2-A484229F8773}" srcId="{6D10CF64-F3D3-4477-8BAA-9A4A7C448E2D}" destId="{3E752724-51B1-4A55-9796-711D3A933564}" srcOrd="3" destOrd="0" parTransId="{C63BC600-B249-4B0D-80AE-FBE1502F2D1C}" sibTransId="{AB16FE07-4CC3-476C-8866-B5EE5A438C60}"/>
    <dgm:cxn modelId="{714D4B3E-8EE9-4A6F-B2EC-3074F2096E10}" type="presOf" srcId="{F4B5D455-432D-44B7-959A-62271E896DD5}" destId="{B738C310-B804-41C4-878D-F5B8463825F4}" srcOrd="0" destOrd="0" presId="urn:microsoft.com/office/officeart/2005/8/layout/matrix1"/>
    <dgm:cxn modelId="{0A7DD75C-4E38-4704-A464-C290365BD3A0}" type="presOf" srcId="{71812678-5DB9-4940-9C8A-829B71F4F00E}" destId="{7217A33B-342A-4BE5-8F41-B34F43959276}" srcOrd="0" destOrd="0" presId="urn:microsoft.com/office/officeart/2005/8/layout/matrix1"/>
    <dgm:cxn modelId="{0589225E-B47A-459A-9672-8936E3C9FDE7}" srcId="{6D10CF64-F3D3-4477-8BAA-9A4A7C448E2D}" destId="{492BB8C7-1668-4B9F-BF6B-9FDDED64689D}" srcOrd="2" destOrd="0" parTransId="{815B286B-B408-4D7A-A053-D02A0CF721DF}" sibTransId="{C885CD3E-536A-4582-A6EE-57CE2D7E777C}"/>
    <dgm:cxn modelId="{210CD063-C3BA-48E6-8D2C-B77115D442E7}" type="presOf" srcId="{3E752724-51B1-4A55-9796-711D3A933564}" destId="{AA840302-1F89-4CF9-AEA7-279868491D73}" srcOrd="1" destOrd="0" presId="urn:microsoft.com/office/officeart/2005/8/layout/matrix1"/>
    <dgm:cxn modelId="{03D8F266-216A-473F-8CAD-7DE3D8614D7D}" srcId="{6D10CF64-F3D3-4477-8BAA-9A4A7C448E2D}" destId="{2288F9B4-C47E-4CDF-803E-4A9157DA9446}" srcOrd="0" destOrd="0" parTransId="{CEB89A9E-E6E0-4519-B0BD-455F2E751C45}" sibTransId="{7472010A-C19D-4447-B6D2-5D32ACA3BB20}"/>
    <dgm:cxn modelId="{87BF374B-9D94-47ED-8277-F6C632BE1207}" type="presOf" srcId="{2288F9B4-C47E-4CDF-803E-4A9157DA9446}" destId="{7C5E3E96-F58E-41DB-BAA1-F8AF8BEE2BD1}" srcOrd="1" destOrd="0" presId="urn:microsoft.com/office/officeart/2005/8/layout/matrix1"/>
    <dgm:cxn modelId="{2C4A5C9A-E097-420F-A724-3037F3FCB040}" type="presOf" srcId="{F4B5D455-432D-44B7-959A-62271E896DD5}" destId="{15ED0F24-0669-41FC-A463-A9FAE1B7D349}" srcOrd="1" destOrd="0" presId="urn:microsoft.com/office/officeart/2005/8/layout/matrix1"/>
    <dgm:cxn modelId="{42F799A7-04D9-462A-ADCA-2A323FA6E7E1}" type="presOf" srcId="{3E752724-51B1-4A55-9796-711D3A933564}" destId="{C781D169-0042-454A-9FD8-2544DB349111}" srcOrd="0" destOrd="0" presId="urn:microsoft.com/office/officeart/2005/8/layout/matrix1"/>
    <dgm:cxn modelId="{C1FDFAC5-B1CB-4A99-96AF-31BA10F99355}" srcId="{6D10CF64-F3D3-4477-8BAA-9A4A7C448E2D}" destId="{F4B5D455-432D-44B7-959A-62271E896DD5}" srcOrd="1" destOrd="0" parTransId="{62F1B8C2-78B1-4DB0-8C6F-0ED6AD02E173}" sibTransId="{6885DC9C-D5F0-4043-92CF-69F18275977D}"/>
    <dgm:cxn modelId="{203683F6-EBED-4BE9-B55F-5486F6BB33A4}" type="presOf" srcId="{2288F9B4-C47E-4CDF-803E-4A9157DA9446}" destId="{CB76BD2D-EDC7-4454-A3E7-0BEE2E2CB7B1}" srcOrd="0" destOrd="0" presId="urn:microsoft.com/office/officeart/2005/8/layout/matrix1"/>
    <dgm:cxn modelId="{2BDA74FD-8714-49DA-8288-CF0D1758C87C}" type="presOf" srcId="{6D10CF64-F3D3-4477-8BAA-9A4A7C448E2D}" destId="{2D5A0077-2309-4461-83A8-49A592BD20C1}" srcOrd="0" destOrd="0" presId="urn:microsoft.com/office/officeart/2005/8/layout/matrix1"/>
    <dgm:cxn modelId="{E3873486-468F-4288-9378-85D3251E763F}" type="presParOf" srcId="{7217A33B-342A-4BE5-8F41-B34F43959276}" destId="{92996264-A2C3-4A80-9689-599EEA690B71}" srcOrd="0" destOrd="0" presId="urn:microsoft.com/office/officeart/2005/8/layout/matrix1"/>
    <dgm:cxn modelId="{C5B6FC59-3A84-4FE3-A545-EF105ED705C3}" type="presParOf" srcId="{92996264-A2C3-4A80-9689-599EEA690B71}" destId="{CB76BD2D-EDC7-4454-A3E7-0BEE2E2CB7B1}" srcOrd="0" destOrd="0" presId="urn:microsoft.com/office/officeart/2005/8/layout/matrix1"/>
    <dgm:cxn modelId="{BBEAA2FE-9AB1-4042-987D-A5F5951B7D9E}" type="presParOf" srcId="{92996264-A2C3-4A80-9689-599EEA690B71}" destId="{7C5E3E96-F58E-41DB-BAA1-F8AF8BEE2BD1}" srcOrd="1" destOrd="0" presId="urn:microsoft.com/office/officeart/2005/8/layout/matrix1"/>
    <dgm:cxn modelId="{1B4D783E-EF3E-454B-8AD1-45D289DA09F0}" type="presParOf" srcId="{92996264-A2C3-4A80-9689-599EEA690B71}" destId="{B738C310-B804-41C4-878D-F5B8463825F4}" srcOrd="2" destOrd="0" presId="urn:microsoft.com/office/officeart/2005/8/layout/matrix1"/>
    <dgm:cxn modelId="{CD57CA94-595A-4CC6-B1BA-5A7D5C307951}" type="presParOf" srcId="{92996264-A2C3-4A80-9689-599EEA690B71}" destId="{15ED0F24-0669-41FC-A463-A9FAE1B7D349}" srcOrd="3" destOrd="0" presId="urn:microsoft.com/office/officeart/2005/8/layout/matrix1"/>
    <dgm:cxn modelId="{C0D9D0CC-C52A-47A3-B0DB-EE218C9B47DA}" type="presParOf" srcId="{92996264-A2C3-4A80-9689-599EEA690B71}" destId="{FF9FA5C4-3AC5-4642-85E1-FB3B546A0A22}" srcOrd="4" destOrd="0" presId="urn:microsoft.com/office/officeart/2005/8/layout/matrix1"/>
    <dgm:cxn modelId="{6ED50614-13A9-45CA-BC0C-B29B4924A710}" type="presParOf" srcId="{92996264-A2C3-4A80-9689-599EEA690B71}" destId="{DA3D5753-906D-4690-8828-8FBC55E50164}" srcOrd="5" destOrd="0" presId="urn:microsoft.com/office/officeart/2005/8/layout/matrix1"/>
    <dgm:cxn modelId="{08AC2A93-CC29-4A52-A9E0-B7D63F6A8C28}" type="presParOf" srcId="{92996264-A2C3-4A80-9689-599EEA690B71}" destId="{C781D169-0042-454A-9FD8-2544DB349111}" srcOrd="6" destOrd="0" presId="urn:microsoft.com/office/officeart/2005/8/layout/matrix1"/>
    <dgm:cxn modelId="{0D8527BB-B215-4168-A41C-157DCB4F8461}" type="presParOf" srcId="{92996264-A2C3-4A80-9689-599EEA690B71}" destId="{AA840302-1F89-4CF9-AEA7-279868491D73}" srcOrd="7" destOrd="0" presId="urn:microsoft.com/office/officeart/2005/8/layout/matrix1"/>
    <dgm:cxn modelId="{96E5077C-DA33-4082-B9D4-0BE61879A82B}" type="presParOf" srcId="{7217A33B-342A-4BE5-8F41-B34F43959276}" destId="{2D5A0077-2309-4461-83A8-49A592BD20C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812678-5DB9-4940-9C8A-829B71F4F00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6D10CF64-F3D3-4477-8BAA-9A4A7C448E2D}">
      <dgm:prSet phldrT="[Text]" custT="1"/>
      <dgm:spPr/>
      <dgm:t>
        <a:bodyPr/>
        <a:lstStyle/>
        <a:p>
          <a:pPr marL="0" algn="l">
            <a:lnSpc>
              <a:spcPct val="100000"/>
            </a:lnSpc>
            <a:spcAft>
              <a:spcPts val="0"/>
            </a:spcAft>
          </a:pPr>
          <a:r>
            <a:rPr lang="en-NZ" sz="2000" b="1" dirty="0"/>
            <a:t>Public advocacy based on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</a:pPr>
          <a:r>
            <a:rPr lang="en-NZ" sz="1900" dirty="0"/>
            <a:t>- University graduates enjoy excellent life and career outcomes.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</a:pPr>
          <a:r>
            <a:rPr lang="en-NZ" sz="1900" dirty="0"/>
            <a:t>- University education will be more important in future.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</a:pPr>
          <a:r>
            <a:rPr lang="en-NZ" sz="1900" dirty="0"/>
            <a:t>- Graduates are career and work ready (even if not always job and/or task ready)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</a:pPr>
          <a:r>
            <a:rPr lang="en-NZ" sz="1900" dirty="0"/>
            <a:t>- NZ university education one of most efficient &amp; effective anywhere.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</a:pPr>
          <a:r>
            <a:rPr lang="en-NZ" sz="1900" dirty="0"/>
            <a:t>- Need for investment to maintain &amp; grow.</a:t>
          </a:r>
        </a:p>
      </dgm:t>
    </dgm:pt>
    <dgm:pt modelId="{4276C538-AACC-4376-97E9-4AB85ADB426E}" type="parTrans" cxnId="{FD5FB20A-7EE6-49DF-852B-8F4DE17FA0E7}">
      <dgm:prSet/>
      <dgm:spPr/>
      <dgm:t>
        <a:bodyPr/>
        <a:lstStyle/>
        <a:p>
          <a:endParaRPr lang="en-NZ"/>
        </a:p>
      </dgm:t>
    </dgm:pt>
    <dgm:pt modelId="{7C0F83E3-BE7F-4374-BE2D-E8F68B0423F1}" type="sibTrans" cxnId="{FD5FB20A-7EE6-49DF-852B-8F4DE17FA0E7}">
      <dgm:prSet/>
      <dgm:spPr/>
      <dgm:t>
        <a:bodyPr/>
        <a:lstStyle/>
        <a:p>
          <a:endParaRPr lang="en-NZ"/>
        </a:p>
      </dgm:t>
    </dgm:pt>
    <dgm:pt modelId="{2288F9B4-C47E-4CDF-803E-4A9157DA9446}">
      <dgm:prSet phldrT="[Text]" custT="1"/>
      <dgm:spPr/>
      <dgm:t>
        <a:bodyPr/>
        <a:lstStyle/>
        <a:p>
          <a:pPr marL="0" algn="l">
            <a:lnSpc>
              <a:spcPct val="100000"/>
            </a:lnSpc>
            <a:spcAft>
              <a:spcPts val="0"/>
            </a:spcAft>
            <a:buNone/>
          </a:pPr>
          <a:endParaRPr lang="en-NZ" sz="2800" b="1" dirty="0"/>
        </a:p>
        <a:p>
          <a:pPr marL="0" algn="l">
            <a:lnSpc>
              <a:spcPct val="100000"/>
            </a:lnSpc>
            <a:spcAft>
              <a:spcPts val="0"/>
            </a:spcAft>
            <a:buNone/>
          </a:pPr>
          <a:endParaRPr lang="en-NZ" sz="2800" b="1" dirty="0"/>
        </a:p>
        <a:p>
          <a:pPr marL="0" algn="l">
            <a:lnSpc>
              <a:spcPct val="100000"/>
            </a:lnSpc>
            <a:spcAft>
              <a:spcPts val="0"/>
            </a:spcAft>
            <a:buNone/>
          </a:pPr>
          <a:r>
            <a:rPr lang="en-NZ" sz="2800" b="1" dirty="0"/>
            <a:t>Universities</a:t>
          </a:r>
          <a:endParaRPr lang="en-NZ" sz="2400" b="1" dirty="0"/>
        </a:p>
        <a:p>
          <a:pPr marL="0" algn="l">
            <a:lnSpc>
              <a:spcPct val="100000"/>
            </a:lnSpc>
            <a:spcAft>
              <a:spcPts val="0"/>
            </a:spcAft>
            <a:buNone/>
          </a:pPr>
          <a:r>
            <a:rPr lang="en-NZ" sz="2200" dirty="0"/>
            <a:t>Want to attract students to;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Char char="•"/>
          </a:pPr>
          <a:r>
            <a:rPr lang="en-NZ" sz="2200" dirty="0"/>
            <a:t>- Fulfil core teaching mission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Char char="•"/>
          </a:pPr>
          <a:r>
            <a:rPr lang="en-NZ" sz="2200" dirty="0"/>
            <a:t>- Support 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Char char="•"/>
          </a:pPr>
          <a:r>
            <a:rPr lang="en-NZ" sz="2200" dirty="0"/>
            <a:t>   research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Char char="•"/>
          </a:pPr>
          <a:r>
            <a:rPr lang="en-NZ" sz="2200" dirty="0"/>
            <a:t>- Drive </a:t>
          </a:r>
        </a:p>
        <a:p>
          <a:pPr marL="182563" indent="-182563"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Char char="•"/>
          </a:pPr>
          <a:r>
            <a:rPr lang="en-NZ" sz="2200" dirty="0"/>
            <a:t>   revenue</a:t>
          </a:r>
        </a:p>
        <a:p>
          <a:pPr marL="0" algn="ctr">
            <a:lnSpc>
              <a:spcPct val="90000"/>
            </a:lnSpc>
            <a:spcAft>
              <a:spcPct val="35000"/>
            </a:spcAft>
            <a:buNone/>
          </a:pPr>
          <a:endParaRPr lang="en-NZ" sz="1900" dirty="0"/>
        </a:p>
      </dgm:t>
    </dgm:pt>
    <dgm:pt modelId="{CEB89A9E-E6E0-4519-B0BD-455F2E751C45}" type="parTrans" cxnId="{03D8F266-216A-473F-8CAD-7DE3D8614D7D}">
      <dgm:prSet/>
      <dgm:spPr/>
      <dgm:t>
        <a:bodyPr/>
        <a:lstStyle/>
        <a:p>
          <a:endParaRPr lang="en-NZ"/>
        </a:p>
      </dgm:t>
    </dgm:pt>
    <dgm:pt modelId="{7472010A-C19D-4447-B6D2-5D32ACA3BB20}" type="sibTrans" cxnId="{03D8F266-216A-473F-8CAD-7DE3D8614D7D}">
      <dgm:prSet/>
      <dgm:spPr/>
      <dgm:t>
        <a:bodyPr/>
        <a:lstStyle/>
        <a:p>
          <a:endParaRPr lang="en-NZ"/>
        </a:p>
      </dgm:t>
    </dgm:pt>
    <dgm:pt modelId="{F4B5D455-432D-44B7-959A-62271E896DD5}">
      <dgm:prSet phldrT="[Text]" custT="1"/>
      <dgm:spPr/>
      <dgm:t>
        <a:bodyPr/>
        <a:lstStyle/>
        <a:p>
          <a:pPr marL="0" algn="r">
            <a:lnSpc>
              <a:spcPct val="100000"/>
            </a:lnSpc>
            <a:spcAft>
              <a:spcPts val="0"/>
            </a:spcAft>
          </a:pPr>
          <a:endParaRPr lang="en-NZ" sz="2800" b="1" dirty="0"/>
        </a:p>
        <a:p>
          <a:pPr marL="0" algn="r">
            <a:lnSpc>
              <a:spcPct val="100000"/>
            </a:lnSpc>
            <a:spcAft>
              <a:spcPts val="0"/>
            </a:spcAft>
          </a:pPr>
          <a:endParaRPr lang="en-NZ" sz="2800" b="1" dirty="0"/>
        </a:p>
        <a:p>
          <a:pPr marL="0" algn="r">
            <a:lnSpc>
              <a:spcPct val="100000"/>
            </a:lnSpc>
            <a:spcAft>
              <a:spcPts val="0"/>
            </a:spcAft>
          </a:pPr>
          <a:r>
            <a:rPr lang="en-NZ" sz="2800" b="1" dirty="0"/>
            <a:t>Government</a:t>
          </a:r>
          <a:endParaRPr lang="en-NZ" sz="2200" b="1" dirty="0"/>
        </a:p>
        <a:p>
          <a:pPr marL="0" algn="r">
            <a:lnSpc>
              <a:spcPct val="100000"/>
            </a:lnSpc>
            <a:spcAft>
              <a:spcPts val="0"/>
            </a:spcAft>
          </a:pPr>
          <a:r>
            <a:rPr lang="en-NZ" sz="2200" dirty="0"/>
            <a:t>- Wants employable work ready graduates.</a:t>
          </a:r>
        </a:p>
        <a:p>
          <a:pPr marL="0" algn="r">
            <a:lnSpc>
              <a:spcPct val="100000"/>
            </a:lnSpc>
            <a:spcAft>
              <a:spcPts val="0"/>
            </a:spcAft>
          </a:pPr>
          <a:r>
            <a:rPr lang="en-NZ" sz="2200" dirty="0"/>
            <a:t>- Supply to </a:t>
          </a:r>
        </a:p>
        <a:p>
          <a:pPr marL="0" algn="r">
            <a:lnSpc>
              <a:spcPct val="100000"/>
            </a:lnSpc>
            <a:spcAft>
              <a:spcPts val="0"/>
            </a:spcAft>
          </a:pPr>
          <a:r>
            <a:rPr lang="en-NZ" sz="2200" dirty="0"/>
            <a:t>broadly</a:t>
          </a:r>
        </a:p>
        <a:p>
          <a:pPr marL="0" algn="r">
            <a:lnSpc>
              <a:spcPct val="100000"/>
            </a:lnSpc>
            <a:spcAft>
              <a:spcPts val="0"/>
            </a:spcAft>
          </a:pPr>
          <a:r>
            <a:rPr lang="en-NZ" sz="2200" dirty="0"/>
            <a:t>match</a:t>
          </a:r>
        </a:p>
        <a:p>
          <a:pPr marL="0" algn="r">
            <a:lnSpc>
              <a:spcPct val="100000"/>
            </a:lnSpc>
            <a:spcAft>
              <a:spcPts val="0"/>
            </a:spcAft>
          </a:pPr>
          <a:r>
            <a:rPr lang="en-NZ" sz="2200" dirty="0"/>
            <a:t>demand</a:t>
          </a:r>
        </a:p>
        <a:p>
          <a:pPr marL="0" algn="ctr">
            <a:lnSpc>
              <a:spcPct val="90000"/>
            </a:lnSpc>
            <a:spcAft>
              <a:spcPct val="35000"/>
            </a:spcAft>
          </a:pPr>
          <a:endParaRPr lang="en-NZ" sz="1800" dirty="0"/>
        </a:p>
      </dgm:t>
    </dgm:pt>
    <dgm:pt modelId="{62F1B8C2-78B1-4DB0-8C6F-0ED6AD02E173}" type="parTrans" cxnId="{C1FDFAC5-B1CB-4A99-96AF-31BA10F99355}">
      <dgm:prSet/>
      <dgm:spPr/>
      <dgm:t>
        <a:bodyPr/>
        <a:lstStyle/>
        <a:p>
          <a:endParaRPr lang="en-NZ"/>
        </a:p>
      </dgm:t>
    </dgm:pt>
    <dgm:pt modelId="{6885DC9C-D5F0-4043-92CF-69F18275977D}" type="sibTrans" cxnId="{C1FDFAC5-B1CB-4A99-96AF-31BA10F99355}">
      <dgm:prSet/>
      <dgm:spPr/>
      <dgm:t>
        <a:bodyPr/>
        <a:lstStyle/>
        <a:p>
          <a:endParaRPr lang="en-NZ"/>
        </a:p>
      </dgm:t>
    </dgm:pt>
    <dgm:pt modelId="{492BB8C7-1668-4B9F-BF6B-9FDDED64689D}">
      <dgm:prSet phldrT="[Text]" custT="1"/>
      <dgm:spPr/>
      <dgm:t>
        <a:bodyPr/>
        <a:lstStyle/>
        <a:p>
          <a:pPr algn="l"/>
          <a:r>
            <a:rPr lang="en-NZ" sz="2800" b="1" dirty="0"/>
            <a:t>Students- </a:t>
          </a:r>
          <a:endParaRPr lang="en-NZ" sz="2100" b="1" dirty="0"/>
        </a:p>
        <a:p>
          <a:pPr algn="l"/>
          <a:r>
            <a:rPr lang="en-NZ" sz="2200" dirty="0"/>
            <a:t>- Qualifications that make them stand out to employers.</a:t>
          </a:r>
        </a:p>
        <a:p>
          <a:pPr algn="l"/>
          <a:r>
            <a:rPr lang="en-NZ" sz="2200" dirty="0"/>
            <a:t>- An education that sets them up for successful lives &amp; careers</a:t>
          </a:r>
        </a:p>
      </dgm:t>
    </dgm:pt>
    <dgm:pt modelId="{815B286B-B408-4D7A-A053-D02A0CF721DF}" type="parTrans" cxnId="{0589225E-B47A-459A-9672-8936E3C9FDE7}">
      <dgm:prSet/>
      <dgm:spPr/>
      <dgm:t>
        <a:bodyPr/>
        <a:lstStyle/>
        <a:p>
          <a:endParaRPr lang="en-NZ"/>
        </a:p>
      </dgm:t>
    </dgm:pt>
    <dgm:pt modelId="{C885CD3E-536A-4582-A6EE-57CE2D7E777C}" type="sibTrans" cxnId="{0589225E-B47A-459A-9672-8936E3C9FDE7}">
      <dgm:prSet/>
      <dgm:spPr/>
      <dgm:t>
        <a:bodyPr/>
        <a:lstStyle/>
        <a:p>
          <a:endParaRPr lang="en-NZ"/>
        </a:p>
      </dgm:t>
    </dgm:pt>
    <dgm:pt modelId="{3E752724-51B1-4A55-9796-711D3A933564}">
      <dgm:prSet phldrT="[Text]" custT="1"/>
      <dgm:spPr/>
      <dgm:t>
        <a:bodyPr/>
        <a:lstStyle/>
        <a:p>
          <a:pPr marL="0" algn="r"/>
          <a:r>
            <a:rPr lang="en-NZ" sz="2800" b="1" dirty="0"/>
            <a:t>Industry</a:t>
          </a:r>
          <a:endParaRPr lang="en-NZ" sz="2100" b="1" dirty="0"/>
        </a:p>
        <a:p>
          <a:pPr marL="0" algn="r"/>
          <a:r>
            <a:rPr lang="en-NZ" sz="2200" dirty="0"/>
            <a:t>- Work ready graduates</a:t>
          </a:r>
        </a:p>
        <a:p>
          <a:pPr marL="0" algn="r"/>
          <a:r>
            <a:rPr lang="en-NZ" sz="2200" dirty="0"/>
            <a:t>- Productive, innovative, value-adding employees</a:t>
          </a:r>
          <a:endParaRPr lang="en-NZ" sz="2100" dirty="0"/>
        </a:p>
      </dgm:t>
    </dgm:pt>
    <dgm:pt modelId="{C63BC600-B249-4B0D-80AE-FBE1502F2D1C}" type="parTrans" cxnId="{61115A2A-4897-46AC-BFE2-A484229F8773}">
      <dgm:prSet/>
      <dgm:spPr/>
      <dgm:t>
        <a:bodyPr/>
        <a:lstStyle/>
        <a:p>
          <a:endParaRPr lang="en-NZ"/>
        </a:p>
      </dgm:t>
    </dgm:pt>
    <dgm:pt modelId="{AB16FE07-4CC3-476C-8866-B5EE5A438C60}" type="sibTrans" cxnId="{61115A2A-4897-46AC-BFE2-A484229F8773}">
      <dgm:prSet/>
      <dgm:spPr/>
      <dgm:t>
        <a:bodyPr/>
        <a:lstStyle/>
        <a:p>
          <a:endParaRPr lang="en-NZ"/>
        </a:p>
      </dgm:t>
    </dgm:pt>
    <dgm:pt modelId="{7217A33B-342A-4BE5-8F41-B34F43959276}" type="pres">
      <dgm:prSet presAssocID="{71812678-5DB9-4940-9C8A-829B71F4F00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2996264-A2C3-4A80-9689-599EEA690B71}" type="pres">
      <dgm:prSet presAssocID="{71812678-5DB9-4940-9C8A-829B71F4F00E}" presName="matrix" presStyleCnt="0"/>
      <dgm:spPr/>
    </dgm:pt>
    <dgm:pt modelId="{CB76BD2D-EDC7-4454-A3E7-0BEE2E2CB7B1}" type="pres">
      <dgm:prSet presAssocID="{71812678-5DB9-4940-9C8A-829B71F4F00E}" presName="tile1" presStyleLbl="node1" presStyleIdx="0" presStyleCnt="4"/>
      <dgm:spPr/>
    </dgm:pt>
    <dgm:pt modelId="{7C5E3E96-F58E-41DB-BAA1-F8AF8BEE2BD1}" type="pres">
      <dgm:prSet presAssocID="{71812678-5DB9-4940-9C8A-829B71F4F00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738C310-B804-41C4-878D-F5B8463825F4}" type="pres">
      <dgm:prSet presAssocID="{71812678-5DB9-4940-9C8A-829B71F4F00E}" presName="tile2" presStyleLbl="node1" presStyleIdx="1" presStyleCnt="4"/>
      <dgm:spPr/>
    </dgm:pt>
    <dgm:pt modelId="{15ED0F24-0669-41FC-A463-A9FAE1B7D349}" type="pres">
      <dgm:prSet presAssocID="{71812678-5DB9-4940-9C8A-829B71F4F00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F9FA5C4-3AC5-4642-85E1-FB3B546A0A22}" type="pres">
      <dgm:prSet presAssocID="{71812678-5DB9-4940-9C8A-829B71F4F00E}" presName="tile3" presStyleLbl="node1" presStyleIdx="2" presStyleCnt="4"/>
      <dgm:spPr/>
    </dgm:pt>
    <dgm:pt modelId="{DA3D5753-906D-4690-8828-8FBC55E50164}" type="pres">
      <dgm:prSet presAssocID="{71812678-5DB9-4940-9C8A-829B71F4F00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781D169-0042-454A-9FD8-2544DB349111}" type="pres">
      <dgm:prSet presAssocID="{71812678-5DB9-4940-9C8A-829B71F4F00E}" presName="tile4" presStyleLbl="node1" presStyleIdx="3" presStyleCnt="4"/>
      <dgm:spPr/>
    </dgm:pt>
    <dgm:pt modelId="{AA840302-1F89-4CF9-AEA7-279868491D73}" type="pres">
      <dgm:prSet presAssocID="{71812678-5DB9-4940-9C8A-829B71F4F00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2D5A0077-2309-4461-83A8-49A592BD20C1}" type="pres">
      <dgm:prSet presAssocID="{71812678-5DB9-4940-9C8A-829B71F4F00E}" presName="centerTile" presStyleLbl="fgShp" presStyleIdx="0" presStyleCnt="1" custScaleX="194504" custScaleY="203379" custLinFactNeighborX="362" custLinFactNeighborY="-6755">
        <dgm:presLayoutVars>
          <dgm:chMax val="0"/>
          <dgm:chPref val="0"/>
        </dgm:presLayoutVars>
      </dgm:prSet>
      <dgm:spPr/>
    </dgm:pt>
  </dgm:ptLst>
  <dgm:cxnLst>
    <dgm:cxn modelId="{26641405-BD3E-45A2-AF99-925ECB9D4C3D}" type="presOf" srcId="{492BB8C7-1668-4B9F-BF6B-9FDDED64689D}" destId="{FF9FA5C4-3AC5-4642-85E1-FB3B546A0A22}" srcOrd="0" destOrd="0" presId="urn:microsoft.com/office/officeart/2005/8/layout/matrix1"/>
    <dgm:cxn modelId="{FD5FB20A-7EE6-49DF-852B-8F4DE17FA0E7}" srcId="{71812678-5DB9-4940-9C8A-829B71F4F00E}" destId="{6D10CF64-F3D3-4477-8BAA-9A4A7C448E2D}" srcOrd="0" destOrd="0" parTransId="{4276C538-AACC-4376-97E9-4AB85ADB426E}" sibTransId="{7C0F83E3-BE7F-4374-BE2D-E8F68B0423F1}"/>
    <dgm:cxn modelId="{2541561A-4F60-4A75-880F-9DBC050EF6FF}" type="presOf" srcId="{492BB8C7-1668-4B9F-BF6B-9FDDED64689D}" destId="{DA3D5753-906D-4690-8828-8FBC55E50164}" srcOrd="1" destOrd="0" presId="urn:microsoft.com/office/officeart/2005/8/layout/matrix1"/>
    <dgm:cxn modelId="{61115A2A-4897-46AC-BFE2-A484229F8773}" srcId="{6D10CF64-F3D3-4477-8BAA-9A4A7C448E2D}" destId="{3E752724-51B1-4A55-9796-711D3A933564}" srcOrd="3" destOrd="0" parTransId="{C63BC600-B249-4B0D-80AE-FBE1502F2D1C}" sibTransId="{AB16FE07-4CC3-476C-8866-B5EE5A438C60}"/>
    <dgm:cxn modelId="{714D4B3E-8EE9-4A6F-B2EC-3074F2096E10}" type="presOf" srcId="{F4B5D455-432D-44B7-959A-62271E896DD5}" destId="{B738C310-B804-41C4-878D-F5B8463825F4}" srcOrd="0" destOrd="0" presId="urn:microsoft.com/office/officeart/2005/8/layout/matrix1"/>
    <dgm:cxn modelId="{0A7DD75C-4E38-4704-A464-C290365BD3A0}" type="presOf" srcId="{71812678-5DB9-4940-9C8A-829B71F4F00E}" destId="{7217A33B-342A-4BE5-8F41-B34F43959276}" srcOrd="0" destOrd="0" presId="urn:microsoft.com/office/officeart/2005/8/layout/matrix1"/>
    <dgm:cxn modelId="{0589225E-B47A-459A-9672-8936E3C9FDE7}" srcId="{6D10CF64-F3D3-4477-8BAA-9A4A7C448E2D}" destId="{492BB8C7-1668-4B9F-BF6B-9FDDED64689D}" srcOrd="2" destOrd="0" parTransId="{815B286B-B408-4D7A-A053-D02A0CF721DF}" sibTransId="{C885CD3E-536A-4582-A6EE-57CE2D7E777C}"/>
    <dgm:cxn modelId="{210CD063-C3BA-48E6-8D2C-B77115D442E7}" type="presOf" srcId="{3E752724-51B1-4A55-9796-711D3A933564}" destId="{AA840302-1F89-4CF9-AEA7-279868491D73}" srcOrd="1" destOrd="0" presId="urn:microsoft.com/office/officeart/2005/8/layout/matrix1"/>
    <dgm:cxn modelId="{03D8F266-216A-473F-8CAD-7DE3D8614D7D}" srcId="{6D10CF64-F3D3-4477-8BAA-9A4A7C448E2D}" destId="{2288F9B4-C47E-4CDF-803E-4A9157DA9446}" srcOrd="0" destOrd="0" parTransId="{CEB89A9E-E6E0-4519-B0BD-455F2E751C45}" sibTransId="{7472010A-C19D-4447-B6D2-5D32ACA3BB20}"/>
    <dgm:cxn modelId="{87BF374B-9D94-47ED-8277-F6C632BE1207}" type="presOf" srcId="{2288F9B4-C47E-4CDF-803E-4A9157DA9446}" destId="{7C5E3E96-F58E-41DB-BAA1-F8AF8BEE2BD1}" srcOrd="1" destOrd="0" presId="urn:microsoft.com/office/officeart/2005/8/layout/matrix1"/>
    <dgm:cxn modelId="{2C4A5C9A-E097-420F-A724-3037F3FCB040}" type="presOf" srcId="{F4B5D455-432D-44B7-959A-62271E896DD5}" destId="{15ED0F24-0669-41FC-A463-A9FAE1B7D349}" srcOrd="1" destOrd="0" presId="urn:microsoft.com/office/officeart/2005/8/layout/matrix1"/>
    <dgm:cxn modelId="{42F799A7-04D9-462A-ADCA-2A323FA6E7E1}" type="presOf" srcId="{3E752724-51B1-4A55-9796-711D3A933564}" destId="{C781D169-0042-454A-9FD8-2544DB349111}" srcOrd="0" destOrd="0" presId="urn:microsoft.com/office/officeart/2005/8/layout/matrix1"/>
    <dgm:cxn modelId="{C1FDFAC5-B1CB-4A99-96AF-31BA10F99355}" srcId="{6D10CF64-F3D3-4477-8BAA-9A4A7C448E2D}" destId="{F4B5D455-432D-44B7-959A-62271E896DD5}" srcOrd="1" destOrd="0" parTransId="{62F1B8C2-78B1-4DB0-8C6F-0ED6AD02E173}" sibTransId="{6885DC9C-D5F0-4043-92CF-69F18275977D}"/>
    <dgm:cxn modelId="{203683F6-EBED-4BE9-B55F-5486F6BB33A4}" type="presOf" srcId="{2288F9B4-C47E-4CDF-803E-4A9157DA9446}" destId="{CB76BD2D-EDC7-4454-A3E7-0BEE2E2CB7B1}" srcOrd="0" destOrd="0" presId="urn:microsoft.com/office/officeart/2005/8/layout/matrix1"/>
    <dgm:cxn modelId="{2BDA74FD-8714-49DA-8288-CF0D1758C87C}" type="presOf" srcId="{6D10CF64-F3D3-4477-8BAA-9A4A7C448E2D}" destId="{2D5A0077-2309-4461-83A8-49A592BD20C1}" srcOrd="0" destOrd="0" presId="urn:microsoft.com/office/officeart/2005/8/layout/matrix1"/>
    <dgm:cxn modelId="{E3873486-468F-4288-9378-85D3251E763F}" type="presParOf" srcId="{7217A33B-342A-4BE5-8F41-B34F43959276}" destId="{92996264-A2C3-4A80-9689-599EEA690B71}" srcOrd="0" destOrd="0" presId="urn:microsoft.com/office/officeart/2005/8/layout/matrix1"/>
    <dgm:cxn modelId="{C5B6FC59-3A84-4FE3-A545-EF105ED705C3}" type="presParOf" srcId="{92996264-A2C3-4A80-9689-599EEA690B71}" destId="{CB76BD2D-EDC7-4454-A3E7-0BEE2E2CB7B1}" srcOrd="0" destOrd="0" presId="urn:microsoft.com/office/officeart/2005/8/layout/matrix1"/>
    <dgm:cxn modelId="{BBEAA2FE-9AB1-4042-987D-A5F5951B7D9E}" type="presParOf" srcId="{92996264-A2C3-4A80-9689-599EEA690B71}" destId="{7C5E3E96-F58E-41DB-BAA1-F8AF8BEE2BD1}" srcOrd="1" destOrd="0" presId="urn:microsoft.com/office/officeart/2005/8/layout/matrix1"/>
    <dgm:cxn modelId="{1B4D783E-EF3E-454B-8AD1-45D289DA09F0}" type="presParOf" srcId="{92996264-A2C3-4A80-9689-599EEA690B71}" destId="{B738C310-B804-41C4-878D-F5B8463825F4}" srcOrd="2" destOrd="0" presId="urn:microsoft.com/office/officeart/2005/8/layout/matrix1"/>
    <dgm:cxn modelId="{CD57CA94-595A-4CC6-B1BA-5A7D5C307951}" type="presParOf" srcId="{92996264-A2C3-4A80-9689-599EEA690B71}" destId="{15ED0F24-0669-41FC-A463-A9FAE1B7D349}" srcOrd="3" destOrd="0" presId="urn:microsoft.com/office/officeart/2005/8/layout/matrix1"/>
    <dgm:cxn modelId="{C0D9D0CC-C52A-47A3-B0DB-EE218C9B47DA}" type="presParOf" srcId="{92996264-A2C3-4A80-9689-599EEA690B71}" destId="{FF9FA5C4-3AC5-4642-85E1-FB3B546A0A22}" srcOrd="4" destOrd="0" presId="urn:microsoft.com/office/officeart/2005/8/layout/matrix1"/>
    <dgm:cxn modelId="{6ED50614-13A9-45CA-BC0C-B29B4924A710}" type="presParOf" srcId="{92996264-A2C3-4A80-9689-599EEA690B71}" destId="{DA3D5753-906D-4690-8828-8FBC55E50164}" srcOrd="5" destOrd="0" presId="urn:microsoft.com/office/officeart/2005/8/layout/matrix1"/>
    <dgm:cxn modelId="{08AC2A93-CC29-4A52-A9E0-B7D63F6A8C28}" type="presParOf" srcId="{92996264-A2C3-4A80-9689-599EEA690B71}" destId="{C781D169-0042-454A-9FD8-2544DB349111}" srcOrd="6" destOrd="0" presId="urn:microsoft.com/office/officeart/2005/8/layout/matrix1"/>
    <dgm:cxn modelId="{0D8527BB-B215-4168-A41C-157DCB4F8461}" type="presParOf" srcId="{92996264-A2C3-4A80-9689-599EEA690B71}" destId="{AA840302-1F89-4CF9-AEA7-279868491D73}" srcOrd="7" destOrd="0" presId="urn:microsoft.com/office/officeart/2005/8/layout/matrix1"/>
    <dgm:cxn modelId="{96E5077C-DA33-4082-B9D4-0BE61879A82B}" type="presParOf" srcId="{7217A33B-342A-4BE5-8F41-B34F43959276}" destId="{2D5A0077-2309-4461-83A8-49A592BD20C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76BD2D-EDC7-4454-A3E7-0BEE2E2CB7B1}">
      <dsp:nvSpPr>
        <dsp:cNvPr id="0" name=""/>
        <dsp:cNvSpPr/>
      </dsp:nvSpPr>
      <dsp:spPr>
        <a:xfrm rot="16200000">
          <a:off x="619505" y="-619505"/>
          <a:ext cx="2976372" cy="421538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800" b="1" kern="1200" dirty="0"/>
            <a:t>Universities</a:t>
          </a:r>
          <a:endParaRPr lang="en-NZ" sz="2400" b="1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World-class teaching &amp; research with sufficient resourcing.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22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1900" kern="1200" dirty="0"/>
        </a:p>
      </dsp:txBody>
      <dsp:txXfrm rot="5400000">
        <a:off x="0" y="0"/>
        <a:ext cx="4215384" cy="2232279"/>
      </dsp:txXfrm>
    </dsp:sp>
    <dsp:sp modelId="{B738C310-B804-41C4-878D-F5B8463825F4}">
      <dsp:nvSpPr>
        <dsp:cNvPr id="0" name=""/>
        <dsp:cNvSpPr/>
      </dsp:nvSpPr>
      <dsp:spPr>
        <a:xfrm>
          <a:off x="4215384" y="0"/>
          <a:ext cx="4215384" cy="297637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2800" b="1" kern="1200" dirty="0"/>
        </a:p>
        <a:p>
          <a:pPr marL="0"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800" b="1" kern="1200" dirty="0"/>
            <a:t>Government</a:t>
          </a:r>
          <a:endParaRPr lang="en-NZ" sz="2200" b="1" kern="1200" dirty="0"/>
        </a:p>
        <a:p>
          <a:pPr marL="0"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Innovative, productive workforce.</a:t>
          </a:r>
        </a:p>
        <a:p>
          <a:pPr marL="0" lvl="0" algn="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200" kern="1200" dirty="0"/>
            <a:t>Ideas and knowledge transfer to drive economic, social and </a:t>
          </a:r>
        </a:p>
        <a:p>
          <a:pPr marL="2149475" lvl="0" indent="-265113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cultural outcomes.</a:t>
          </a:r>
        </a:p>
        <a:p>
          <a:pPr marL="0"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1800" kern="1200" dirty="0"/>
        </a:p>
      </dsp:txBody>
      <dsp:txXfrm>
        <a:off x="4215384" y="0"/>
        <a:ext cx="4215384" cy="2232279"/>
      </dsp:txXfrm>
    </dsp:sp>
    <dsp:sp modelId="{FF9FA5C4-3AC5-4642-85E1-FB3B546A0A22}">
      <dsp:nvSpPr>
        <dsp:cNvPr id="0" name=""/>
        <dsp:cNvSpPr/>
      </dsp:nvSpPr>
      <dsp:spPr>
        <a:xfrm rot="10800000">
          <a:off x="0" y="2976372"/>
          <a:ext cx="4215384" cy="297637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2800" b="1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800" b="1" kern="1200" dirty="0"/>
            <a:t>Public</a:t>
          </a:r>
          <a:endParaRPr lang="en-NZ" sz="2100" b="1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Relevant useful education that opens doors to successful lives and careers.</a:t>
          </a:r>
        </a:p>
      </dsp:txBody>
      <dsp:txXfrm rot="10800000">
        <a:off x="0" y="3720465"/>
        <a:ext cx="4215384" cy="2232279"/>
      </dsp:txXfrm>
    </dsp:sp>
    <dsp:sp modelId="{C781D169-0042-454A-9FD8-2544DB349111}">
      <dsp:nvSpPr>
        <dsp:cNvPr id="0" name=""/>
        <dsp:cNvSpPr/>
      </dsp:nvSpPr>
      <dsp:spPr>
        <a:xfrm rot="5400000">
          <a:off x="4834889" y="2356866"/>
          <a:ext cx="2976372" cy="421538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2800" b="1" kern="1200" dirty="0"/>
        </a:p>
        <a:p>
          <a:pPr marL="0"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800" b="1" kern="1200" dirty="0"/>
            <a:t>Industry</a:t>
          </a:r>
          <a:endParaRPr lang="en-NZ" sz="2100" b="1" kern="1200" dirty="0"/>
        </a:p>
        <a:p>
          <a:pPr marL="0"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Flow of skilled capable workers.  </a:t>
          </a:r>
        </a:p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Useful ideas &amp; knowledge</a:t>
          </a:r>
          <a:r>
            <a:rPr lang="en-NZ" sz="2100" kern="1200" dirty="0"/>
            <a:t>.</a:t>
          </a:r>
        </a:p>
      </dsp:txBody>
      <dsp:txXfrm rot="-5400000">
        <a:off x="4215384" y="3720464"/>
        <a:ext cx="4215384" cy="2232279"/>
      </dsp:txXfrm>
    </dsp:sp>
    <dsp:sp modelId="{2D5A0077-2309-4461-83A8-49A592BD20C1}">
      <dsp:nvSpPr>
        <dsp:cNvPr id="0" name=""/>
        <dsp:cNvSpPr/>
      </dsp:nvSpPr>
      <dsp:spPr>
        <a:xfrm>
          <a:off x="2185411" y="1837946"/>
          <a:ext cx="4059945" cy="227685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000" b="1" kern="1200" dirty="0"/>
            <a:t>Engagement Strategy Key Themes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900" kern="1200" dirty="0"/>
            <a:t>1. Universities a key part of the success of NZ and </a:t>
          </a:r>
          <a:r>
            <a:rPr lang="en-NZ" sz="1900" kern="1200" dirty="0" err="1"/>
            <a:t>NZders</a:t>
          </a:r>
          <a:endParaRPr lang="en-NZ" sz="19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900" kern="1200" dirty="0"/>
            <a:t>2. A university education is the best investment a person can make in their future.</a:t>
          </a:r>
        </a:p>
      </dsp:txBody>
      <dsp:txXfrm>
        <a:off x="2296558" y="1949093"/>
        <a:ext cx="3837651" cy="20545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76BD2D-EDC7-4454-A3E7-0BEE2E2CB7B1}">
      <dsp:nvSpPr>
        <dsp:cNvPr id="0" name=""/>
        <dsp:cNvSpPr/>
      </dsp:nvSpPr>
      <dsp:spPr>
        <a:xfrm rot="16200000">
          <a:off x="619505" y="-619505"/>
          <a:ext cx="2976372" cy="421538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NZ" sz="2800" b="1" kern="1200" dirty="0"/>
        </a:p>
        <a:p>
          <a:pPr marL="0"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NZ" sz="2800" b="1" kern="1200" dirty="0"/>
        </a:p>
        <a:p>
          <a:pPr marL="0"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800" b="1" kern="1200" dirty="0"/>
            <a:t>Universities</a:t>
          </a:r>
          <a:endParaRPr lang="en-NZ" sz="2400" b="1" kern="1200" dirty="0"/>
        </a:p>
        <a:p>
          <a:pPr marL="0"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200" kern="1200" dirty="0"/>
            <a:t>Want to attract students to;</a:t>
          </a:r>
        </a:p>
        <a:p>
          <a:pPr marL="182563" lvl="0" indent="-182563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NZ" sz="2200" kern="1200" dirty="0"/>
            <a:t>- Fulfil core teaching mission</a:t>
          </a:r>
        </a:p>
        <a:p>
          <a:pPr marL="182563" lvl="0" indent="-182563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NZ" sz="2200" kern="1200" dirty="0"/>
            <a:t>- Support </a:t>
          </a:r>
        </a:p>
        <a:p>
          <a:pPr marL="182563" lvl="0" indent="-182563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NZ" sz="2200" kern="1200" dirty="0"/>
            <a:t>   research</a:t>
          </a:r>
        </a:p>
        <a:p>
          <a:pPr marL="182563" lvl="0" indent="-182563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NZ" sz="2200" kern="1200" dirty="0"/>
            <a:t>- Drive </a:t>
          </a:r>
        </a:p>
        <a:p>
          <a:pPr marL="182563" lvl="0" indent="-182563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NZ" sz="2200" kern="1200" dirty="0"/>
            <a:t>   revenue</a:t>
          </a:r>
        </a:p>
        <a:p>
          <a:pPr marL="0"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1900" kern="1200" dirty="0"/>
        </a:p>
      </dsp:txBody>
      <dsp:txXfrm rot="5400000">
        <a:off x="0" y="0"/>
        <a:ext cx="4215384" cy="2232279"/>
      </dsp:txXfrm>
    </dsp:sp>
    <dsp:sp modelId="{B738C310-B804-41C4-878D-F5B8463825F4}">
      <dsp:nvSpPr>
        <dsp:cNvPr id="0" name=""/>
        <dsp:cNvSpPr/>
      </dsp:nvSpPr>
      <dsp:spPr>
        <a:xfrm>
          <a:off x="4215384" y="0"/>
          <a:ext cx="4215384" cy="297637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NZ" sz="2800" b="1" kern="1200" dirty="0"/>
        </a:p>
        <a:p>
          <a:pPr marL="0" lvl="0" indent="0" algn="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NZ" sz="2800" b="1" kern="1200" dirty="0"/>
        </a:p>
        <a:p>
          <a:pPr marL="0" lvl="0" indent="0" algn="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800" b="1" kern="1200" dirty="0"/>
            <a:t>Government</a:t>
          </a:r>
          <a:endParaRPr lang="en-NZ" sz="2200" b="1" kern="1200" dirty="0"/>
        </a:p>
        <a:p>
          <a:pPr marL="0" lvl="0" indent="0" algn="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200" kern="1200" dirty="0"/>
            <a:t>- Wants employable work ready graduates.</a:t>
          </a:r>
        </a:p>
        <a:p>
          <a:pPr marL="0" lvl="0" indent="0" algn="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200" kern="1200" dirty="0"/>
            <a:t>- Supply to </a:t>
          </a:r>
        </a:p>
        <a:p>
          <a:pPr marL="0" lvl="0" indent="0" algn="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200" kern="1200" dirty="0"/>
            <a:t>broadly</a:t>
          </a:r>
        </a:p>
        <a:p>
          <a:pPr marL="0" lvl="0" indent="0" algn="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200" kern="1200" dirty="0"/>
            <a:t>match</a:t>
          </a:r>
        </a:p>
        <a:p>
          <a:pPr marL="0" lvl="0" indent="0" algn="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200" kern="1200" dirty="0"/>
            <a:t>demand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1800" kern="1200" dirty="0"/>
        </a:p>
      </dsp:txBody>
      <dsp:txXfrm>
        <a:off x="4215384" y="0"/>
        <a:ext cx="4215384" cy="2232279"/>
      </dsp:txXfrm>
    </dsp:sp>
    <dsp:sp modelId="{FF9FA5C4-3AC5-4642-85E1-FB3B546A0A22}">
      <dsp:nvSpPr>
        <dsp:cNvPr id="0" name=""/>
        <dsp:cNvSpPr/>
      </dsp:nvSpPr>
      <dsp:spPr>
        <a:xfrm rot="10800000">
          <a:off x="0" y="2976372"/>
          <a:ext cx="4215384" cy="297637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800" b="1" kern="1200" dirty="0"/>
            <a:t>Students- </a:t>
          </a:r>
          <a:endParaRPr lang="en-NZ" sz="2100" b="1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- Qualifications that make them stand out to employers.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- An education that sets them up for successful lives &amp; careers</a:t>
          </a:r>
        </a:p>
      </dsp:txBody>
      <dsp:txXfrm rot="10800000">
        <a:off x="0" y="3720465"/>
        <a:ext cx="4215384" cy="2232279"/>
      </dsp:txXfrm>
    </dsp:sp>
    <dsp:sp modelId="{C781D169-0042-454A-9FD8-2544DB349111}">
      <dsp:nvSpPr>
        <dsp:cNvPr id="0" name=""/>
        <dsp:cNvSpPr/>
      </dsp:nvSpPr>
      <dsp:spPr>
        <a:xfrm rot="5400000">
          <a:off x="4834889" y="2356866"/>
          <a:ext cx="2976372" cy="421538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800" b="1" kern="1200" dirty="0"/>
            <a:t>Industry</a:t>
          </a:r>
          <a:endParaRPr lang="en-NZ" sz="2100" b="1" kern="1200" dirty="0"/>
        </a:p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- Work ready graduates</a:t>
          </a:r>
        </a:p>
        <a:p>
          <a:pPr marL="0" lvl="0" indent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200" kern="1200" dirty="0"/>
            <a:t>- Productive, innovative, value-adding employees</a:t>
          </a:r>
          <a:endParaRPr lang="en-NZ" sz="2100" kern="1200" dirty="0"/>
        </a:p>
      </dsp:txBody>
      <dsp:txXfrm rot="-5400000">
        <a:off x="4215384" y="3720464"/>
        <a:ext cx="4215384" cy="2232279"/>
      </dsp:txXfrm>
    </dsp:sp>
    <dsp:sp modelId="{2D5A0077-2309-4461-83A8-49A592BD20C1}">
      <dsp:nvSpPr>
        <dsp:cNvPr id="0" name=""/>
        <dsp:cNvSpPr/>
      </dsp:nvSpPr>
      <dsp:spPr>
        <a:xfrm>
          <a:off x="1764812" y="1362516"/>
          <a:ext cx="4919454" cy="3026657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2000" b="1" kern="1200" dirty="0"/>
            <a:t>Public advocacy based on</a:t>
          </a:r>
        </a:p>
        <a:p>
          <a:pPr marL="182563" lvl="0" indent="-182563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1900" kern="1200" dirty="0"/>
            <a:t>- University graduates enjoy excellent life and career outcomes.</a:t>
          </a:r>
        </a:p>
        <a:p>
          <a:pPr marL="182563" lvl="0" indent="-182563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1900" kern="1200" dirty="0"/>
            <a:t>- University education will be more important in future.</a:t>
          </a:r>
        </a:p>
        <a:p>
          <a:pPr marL="182563" lvl="0" indent="-182563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1900" kern="1200" dirty="0"/>
            <a:t>- Graduates are career and work ready (even if not always job and/or task ready)</a:t>
          </a:r>
        </a:p>
        <a:p>
          <a:pPr marL="182563" lvl="0" indent="-182563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1900" kern="1200" dirty="0"/>
            <a:t>- NZ university education one of most efficient &amp; effective anywhere.</a:t>
          </a:r>
        </a:p>
        <a:p>
          <a:pPr marL="182563" lvl="0" indent="-182563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NZ" sz="1900" kern="1200" dirty="0"/>
            <a:t>- Need for investment to maintain &amp; grow.</a:t>
          </a:r>
        </a:p>
      </dsp:txBody>
      <dsp:txXfrm>
        <a:off x="1912561" y="1510265"/>
        <a:ext cx="4623956" cy="27311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4298B-F247-4FDD-92D2-C0AE8599C369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42DE6-1734-424A-90A1-316B93AF375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4584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B490A-92B3-4A75-AF7F-1832AE8D55A0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EBC6D-4E7D-4F1D-BA19-9F08FD3E87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3309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45779" y="4715153"/>
            <a:ext cx="5438140" cy="4466987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EBC6D-4E7D-4F1D-BA19-9F08FD3E87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54762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Before talking more about the sector I’d like to introduce Universities New Zealand.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EBC6D-4E7D-4F1D-BA19-9F08FD3E87B5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8494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Before talking more about the sector I’d like to introduce Universities New Zealand.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EBC6D-4E7D-4F1D-BA19-9F08FD3E87B5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7009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Before talking more about the sector I’d like to introduce Universities New Zealand.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EBC6D-4E7D-4F1D-BA19-9F08FD3E87B5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22171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Before talking more about the sector I’d like to introduce Universities New Zealand.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EBC6D-4E7D-4F1D-BA19-9F08FD3E87B5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3579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517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619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218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51355" y="5928390"/>
            <a:ext cx="2172222" cy="85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90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4249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1102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513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276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004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876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1055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C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5C5ED-FD64-48EC-A429-946F07D691EC}" type="datetimeFigureOut">
              <a:rPr lang="en-NZ" smtClean="0"/>
              <a:t>1/10/2018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B3468-3786-43B4-B76E-9183281CB5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93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54"/>
            <a:ext cx="8229600" cy="57680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NZ" dirty="0"/>
              <a:t>																								</a:t>
            </a:r>
          </a:p>
          <a:p>
            <a:pPr marL="0" indent="0" algn="ctr">
              <a:buNone/>
            </a:pPr>
            <a:r>
              <a:rPr lang="en-NZ" sz="4400" b="1" dirty="0">
                <a:solidFill>
                  <a:srgbClr val="AA272F"/>
                </a:solidFill>
              </a:rPr>
              <a:t>Advocating for universities in the public arena – the Universities New Zealand perspective</a:t>
            </a:r>
            <a:endParaRPr lang="en-NZ" sz="3600" b="1" dirty="0">
              <a:solidFill>
                <a:srgbClr val="AA272F"/>
              </a:solidFill>
            </a:endParaRPr>
          </a:p>
          <a:p>
            <a:pPr marL="0" indent="0" algn="ctr">
              <a:buNone/>
            </a:pPr>
            <a:endParaRPr lang="en-NZ" sz="1800" dirty="0"/>
          </a:p>
          <a:p>
            <a:pPr marL="0" indent="0" algn="ctr">
              <a:buNone/>
            </a:pPr>
            <a:r>
              <a:rPr lang="en-NZ" sz="2400" dirty="0"/>
              <a:t>Chris Whelan, Executive Director, </a:t>
            </a:r>
          </a:p>
          <a:p>
            <a:pPr marL="0" indent="0" algn="ctr">
              <a:buNone/>
            </a:pPr>
            <a:r>
              <a:rPr lang="en-NZ" sz="2400" dirty="0"/>
              <a:t>Universities New Zealand</a:t>
            </a:r>
          </a:p>
          <a:p>
            <a:pPr marL="0" indent="0" algn="ctr">
              <a:buNone/>
            </a:pPr>
            <a:endParaRPr lang="en-NZ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918857" y="5719227"/>
            <a:ext cx="30114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2000" b="1" dirty="0">
                <a:solidFill>
                  <a:srgbClr val="AA272F"/>
                </a:solidFill>
                <a:latin typeface="Museo Sans 300" panose="02000000000000000000" pitchFamily="50" charset="0"/>
              </a:rPr>
              <a:t>Te Pōkai Tara</a:t>
            </a:r>
          </a:p>
          <a:p>
            <a:pPr algn="r"/>
            <a:r>
              <a:rPr lang="en-NZ" sz="2800" b="1" spc="70" dirty="0">
                <a:solidFill>
                  <a:srgbClr val="4C657C"/>
                </a:solidFill>
                <a:latin typeface="Museo Sans 500" panose="02000000000000000000" pitchFamily="50" charset="0"/>
              </a:rPr>
              <a:t>Universities</a:t>
            </a:r>
            <a:endParaRPr lang="en-NZ" sz="2000" b="1" spc="70" dirty="0">
              <a:solidFill>
                <a:srgbClr val="4C657C"/>
              </a:solidFill>
              <a:latin typeface="Museo Sans 500" panose="02000000000000000000" pitchFamily="50" charset="0"/>
            </a:endParaRPr>
          </a:p>
          <a:p>
            <a:pPr algn="r"/>
            <a:r>
              <a:rPr lang="en-NZ" sz="2000" b="1" dirty="0">
                <a:solidFill>
                  <a:srgbClr val="4C657C"/>
                </a:solidFill>
                <a:latin typeface="Museo Sans 300" panose="02000000000000000000" pitchFamily="50" charset="0"/>
              </a:rPr>
              <a:t>New Zealand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55129" y="451104"/>
            <a:ext cx="4303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2000" b="1" dirty="0"/>
              <a:t>National Conference on University Governance – October 2018</a:t>
            </a:r>
          </a:p>
          <a:p>
            <a:endParaRPr lang="en-NZ" sz="2000" b="1" dirty="0"/>
          </a:p>
        </p:txBody>
      </p:sp>
    </p:spTree>
    <p:extLst>
      <p:ext uri="{BB962C8B-B14F-4D97-AF65-F5344CB8AC3E}">
        <p14:creationId xmlns:p14="http://schemas.microsoft.com/office/powerpoint/2010/main" val="283833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b="1" dirty="0">
                <a:solidFill>
                  <a:srgbClr val="AA272F"/>
                </a:solidFill>
              </a:rPr>
              <a:t>But challenges remain…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1328"/>
            <a:ext cx="8229600" cy="500042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Ministerial advisors count re-tweets, comments, story pick-up rates and use this to assess public opinion.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Traditional media channels declining in reach.  Editorial policies focus on controversy, conflict, competing views.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Other social media channels heavily fragmented and focused on entertainment.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NZ Business mostly small companies – fragmented and hard to reach.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/>
              <a:t>It’s not clear what advocacy in the public arena will look like in future.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5065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/>
              <a:t>UC Futures - Commercial in Confidence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6A48-1B1B-477D-9D54-25F1A85974FC}" type="slidenum">
              <a:rPr lang="en-NZ" smtClean="0"/>
              <a:t>11</a:t>
            </a:fld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95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b="1" dirty="0">
                <a:solidFill>
                  <a:srgbClr val="AA272F"/>
                </a:solidFill>
              </a:rPr>
              <a:t>Universities NZ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1328"/>
            <a:ext cx="8229600" cy="500042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New Zealand university sector has just 8 universities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Universities New Zealand – eight VCs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Key roles;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Quality assurance (statutory function)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Sector coordination (14 sub-committees, </a:t>
            </a:r>
            <a:r>
              <a:rPr lang="en-US" sz="2000" dirty="0" err="1"/>
              <a:t>etc</a:t>
            </a:r>
            <a:r>
              <a:rPr lang="en-US" sz="2000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Sector interface to Government.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Media commentary and public outreach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Coordination role around international education.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Vice-Chancellors meet six times a year.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Chancellors join VC meetings twice a year.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‘Engagement Strategy’ drives UNZ’s advocacy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Owned by the Vice-Chancellors.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Updated with the Chancellors annually.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Based on understanding and aligning the objectives of all key stakeholders…</a:t>
            </a:r>
          </a:p>
        </p:txBody>
      </p:sp>
    </p:spTree>
    <p:extLst>
      <p:ext uri="{BB962C8B-B14F-4D97-AF65-F5344CB8AC3E}">
        <p14:creationId xmlns:p14="http://schemas.microsoft.com/office/powerpoint/2010/main" val="358317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784F207-2512-4929-82D9-73044A743F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5976344"/>
              </p:ext>
            </p:extLst>
          </p:nvPr>
        </p:nvGraphicFramePr>
        <p:xfrm>
          <a:off x="356616" y="777240"/>
          <a:ext cx="8430768" cy="5952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3C9DC142-AEBC-4B16-A81B-58416F1212A5}"/>
              </a:ext>
            </a:extLst>
          </p:cNvPr>
          <p:cNvSpPr txBox="1">
            <a:spLocks/>
          </p:cNvSpPr>
          <p:nvPr/>
        </p:nvSpPr>
        <p:spPr>
          <a:xfrm>
            <a:off x="457200" y="128016"/>
            <a:ext cx="8229600" cy="7589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600" b="1" dirty="0">
                <a:solidFill>
                  <a:srgbClr val="AA272F"/>
                </a:solidFill>
              </a:rPr>
              <a:t>Engagement Strategy – High Level</a:t>
            </a:r>
          </a:p>
        </p:txBody>
      </p:sp>
    </p:spTree>
    <p:extLst>
      <p:ext uri="{BB962C8B-B14F-4D97-AF65-F5344CB8AC3E}">
        <p14:creationId xmlns:p14="http://schemas.microsoft.com/office/powerpoint/2010/main" val="23984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784F207-2512-4929-82D9-73044A743F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4292331"/>
              </p:ext>
            </p:extLst>
          </p:nvPr>
        </p:nvGraphicFramePr>
        <p:xfrm>
          <a:off x="347472" y="758952"/>
          <a:ext cx="8430768" cy="5952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1C44E710-00DB-481A-9AB4-5D5D12B2C37F}"/>
              </a:ext>
            </a:extLst>
          </p:cNvPr>
          <p:cNvSpPr txBox="1">
            <a:spLocks/>
          </p:cNvSpPr>
          <p:nvPr/>
        </p:nvSpPr>
        <p:spPr>
          <a:xfrm>
            <a:off x="457200" y="128016"/>
            <a:ext cx="8229600" cy="7589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3600" b="1" dirty="0">
                <a:solidFill>
                  <a:srgbClr val="AA272F"/>
                </a:solidFill>
              </a:rPr>
              <a:t>Example – students…</a:t>
            </a:r>
          </a:p>
        </p:txBody>
      </p:sp>
    </p:spTree>
    <p:extLst>
      <p:ext uri="{BB962C8B-B14F-4D97-AF65-F5344CB8AC3E}">
        <p14:creationId xmlns:p14="http://schemas.microsoft.com/office/powerpoint/2010/main" val="87209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b="1" dirty="0">
                <a:solidFill>
                  <a:srgbClr val="AA272F"/>
                </a:solidFill>
              </a:rPr>
              <a:t>How do we advocate in practice?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1328"/>
            <a:ext cx="8229600" cy="500042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Cynical and doubting Government, industry, media, and public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Frame all advocacy through the lens of what our audiences want more of (or fear losing).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Evidence-based, reasonable, and reasoning approach.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Focus on mutual wins.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Avoid crying wolf – focus on real issues only.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Be constructive – be the people that Government, industry bodies, and media can and want to work with.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General philosophy;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Govt cares about things that the public and employers care about.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So, general messaging about value of universities and university education to the public and employers.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And, targeted messaging to Govt about investment opportunities and improving outcomes.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337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A248C-8F68-439B-A4AA-B80D5C7C52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Public messages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21BA33-E890-4AAF-BBFE-220A8F1296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/>
              <a:t>Graduates earn $1.4m more over their working lives than school leavers (12% ROI).</a:t>
            </a:r>
          </a:p>
          <a:p>
            <a:r>
              <a:rPr lang="en-NZ" dirty="0"/>
              <a:t>1.5% unemployment rate &amp; low under-employment.</a:t>
            </a:r>
          </a:p>
          <a:p>
            <a:r>
              <a:rPr lang="en-NZ" dirty="0"/>
              <a:t>Economy and job market is evolving – 1996 to 2013</a:t>
            </a:r>
          </a:p>
          <a:p>
            <a:r>
              <a:rPr lang="en-NZ" dirty="0"/>
              <a:t>It is now almost impossible to get into half of NZ jobs without a degree.</a:t>
            </a:r>
          </a:p>
          <a:p>
            <a:endParaRPr lang="en-N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664D89-FF57-4DDC-A491-21BE97A993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NZ" dirty="0"/>
              <a:t>Government messages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614CB4-089E-4779-A7E0-BE0F308B617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dirty="0"/>
              <a:t>As for public messages plus…</a:t>
            </a:r>
          </a:p>
          <a:p>
            <a:r>
              <a:rPr lang="en-NZ" dirty="0"/>
              <a:t>NZ funding per student below OECD average (75% of Australia)</a:t>
            </a:r>
          </a:p>
          <a:p>
            <a:r>
              <a:rPr lang="en-NZ" dirty="0"/>
              <a:t>Funding levels now a serious constraint.</a:t>
            </a:r>
          </a:p>
          <a:p>
            <a:r>
              <a:rPr lang="en-NZ" dirty="0"/>
              <a:t>Many students missing out or failing because of resourcing.</a:t>
            </a:r>
          </a:p>
          <a:p>
            <a:r>
              <a:rPr lang="en-NZ" dirty="0"/>
              <a:t>University a key area for investment to drive economic, social and cultural outcomes.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F5CAFF0-1B64-4DAD-A013-51188509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NZ" sz="3600" b="1" dirty="0">
                <a:solidFill>
                  <a:srgbClr val="AA272F"/>
                </a:solidFill>
              </a:rPr>
              <a:t>What it looks like in practice</a:t>
            </a:r>
          </a:p>
        </p:txBody>
      </p:sp>
    </p:spTree>
    <p:extLst>
      <p:ext uri="{BB962C8B-B14F-4D97-AF65-F5344CB8AC3E}">
        <p14:creationId xmlns:p14="http://schemas.microsoft.com/office/powerpoint/2010/main" val="411407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3600" b="1" dirty="0">
                <a:solidFill>
                  <a:srgbClr val="AA272F"/>
                </a:solidFill>
              </a:rPr>
              <a:t>Universities New Zealand Work Programme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2631"/>
            <a:ext cx="8229600" cy="529543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Evidence and analysis to Government mostly focused in growing shared understanding of two things…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rgbClr val="AA272F"/>
                </a:solidFill>
              </a:rPr>
              <a:t>1.  Intervention logic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Understand what sits at the intersection of VC objectives and Government objectives and why.  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Understand how all the different elements of teaching, research, knowledge transfer, rankings, international education, (</a:t>
            </a:r>
            <a:r>
              <a:rPr lang="en-US" sz="1600" dirty="0" err="1"/>
              <a:t>etc</a:t>
            </a:r>
            <a:r>
              <a:rPr lang="en-US" sz="1600" dirty="0"/>
              <a:t>) feed off, compliment, and amplify each other.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rgbClr val="AA272F"/>
                </a:solidFill>
              </a:rPr>
              <a:t>2.  Investment logic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Pretty much everything is a “private-private-public-public” problem.  </a:t>
            </a:r>
            <a:r>
              <a:rPr lang="en-US" sz="1600" b="1" u="sng" dirty="0"/>
              <a:t>Private</a:t>
            </a:r>
            <a:r>
              <a:rPr lang="en-US" sz="1600" dirty="0"/>
              <a:t> = universities, students, academic, businesses, etc.  </a:t>
            </a:r>
            <a:r>
              <a:rPr lang="en-US" sz="1600" b="1" u="sng" dirty="0"/>
              <a:t>Public</a:t>
            </a:r>
            <a:r>
              <a:rPr lang="en-US" sz="1600" dirty="0"/>
              <a:t> = Government, industries, society, etc.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Incentives are frequently misaligned.  For example – International Collaborations….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6676FCE-7856-4D8D-A2EA-99977CFFC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467128"/>
              </p:ext>
            </p:extLst>
          </p:nvPr>
        </p:nvGraphicFramePr>
        <p:xfrm>
          <a:off x="457199" y="4712176"/>
          <a:ext cx="8229601" cy="18319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19979">
                  <a:extLst>
                    <a:ext uri="{9D8B030D-6E8A-4147-A177-3AD203B41FA5}">
                      <a16:colId xmlns:a16="http://schemas.microsoft.com/office/drawing/2014/main" val="2889958954"/>
                    </a:ext>
                  </a:extLst>
                </a:gridCol>
                <a:gridCol w="942164">
                  <a:extLst>
                    <a:ext uri="{9D8B030D-6E8A-4147-A177-3AD203B41FA5}">
                      <a16:colId xmlns:a16="http://schemas.microsoft.com/office/drawing/2014/main" val="3356728037"/>
                    </a:ext>
                  </a:extLst>
                </a:gridCol>
                <a:gridCol w="1007706">
                  <a:extLst>
                    <a:ext uri="{9D8B030D-6E8A-4147-A177-3AD203B41FA5}">
                      <a16:colId xmlns:a16="http://schemas.microsoft.com/office/drawing/2014/main" val="1693185984"/>
                    </a:ext>
                  </a:extLst>
                </a:gridCol>
                <a:gridCol w="929876">
                  <a:extLst>
                    <a:ext uri="{9D8B030D-6E8A-4147-A177-3AD203B41FA5}">
                      <a16:colId xmlns:a16="http://schemas.microsoft.com/office/drawing/2014/main" val="3994991423"/>
                    </a:ext>
                  </a:extLst>
                </a:gridCol>
                <a:gridCol w="929876">
                  <a:extLst>
                    <a:ext uri="{9D8B030D-6E8A-4147-A177-3AD203B41FA5}">
                      <a16:colId xmlns:a16="http://schemas.microsoft.com/office/drawing/2014/main" val="2366717618"/>
                    </a:ext>
                  </a:extLst>
                </a:gridCol>
              </a:tblGrid>
              <a:tr h="302075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NPV of increase to GDP after 15 years for every $1.00 dollars invested</a:t>
                      </a:r>
                      <a:endParaRPr lang="en-NZ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091357"/>
                  </a:ext>
                </a:extLst>
              </a:tr>
              <a:tr h="247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Collaboration Activity</a:t>
                      </a:r>
                      <a:endParaRPr lang="en-NZ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b="1" dirty="0">
                          <a:effectLst/>
                        </a:rPr>
                        <a:t>Total NPV =</a:t>
                      </a:r>
                      <a:endParaRPr lang="en-NZ" sz="16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NPV for Uni +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NPV for </a:t>
                      </a:r>
                      <a:r>
                        <a:rPr lang="en-NZ" sz="1600" i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Indiv</a:t>
                      </a:r>
                      <a:r>
                        <a:rPr lang="en-NZ" sz="1600" i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NPV for Public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8674105"/>
                  </a:ext>
                </a:extLst>
              </a:tr>
              <a:tr h="2800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International research collaboration</a:t>
                      </a:r>
                      <a:endParaRPr lang="en-NZ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b="1" dirty="0">
                          <a:effectLst/>
                        </a:rPr>
                        <a:t>$2.46 =</a:t>
                      </a:r>
                      <a:endParaRPr lang="en-NZ" sz="16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$0.25 +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i="1" dirty="0">
                          <a:effectLst/>
                        </a:rPr>
                        <a:t>~$0 +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$2.21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9925116"/>
                  </a:ext>
                </a:extLst>
              </a:tr>
              <a:tr h="247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Academic staff exchanges</a:t>
                      </a:r>
                      <a:endParaRPr lang="en-NZ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b="1" dirty="0">
                          <a:effectLst/>
                        </a:rPr>
                        <a:t>$0.61 =</a:t>
                      </a:r>
                      <a:endParaRPr lang="en-NZ" sz="16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$0.06 +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i="1" dirty="0">
                          <a:effectLst/>
                        </a:rPr>
                        <a:t>~$0 +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$0.55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8165877"/>
                  </a:ext>
                </a:extLst>
              </a:tr>
              <a:tr h="267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Student exchanges – short term (semester)</a:t>
                      </a:r>
                      <a:endParaRPr lang="en-NZ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b="1" dirty="0">
                          <a:effectLst/>
                        </a:rPr>
                        <a:t>$1.06 =</a:t>
                      </a:r>
                      <a:endParaRPr lang="en-NZ" sz="16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~$0 +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$0.43 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$0.63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2705667"/>
                  </a:ext>
                </a:extLst>
              </a:tr>
              <a:tr h="247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Work placements</a:t>
                      </a:r>
                      <a:endParaRPr lang="en-NZ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b="1" dirty="0">
                          <a:effectLst/>
                        </a:rPr>
                        <a:t>$5.87 =</a:t>
                      </a:r>
                      <a:endParaRPr lang="en-NZ" sz="16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~$0 +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$2.94 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NZ" sz="1600" i="1" dirty="0">
                          <a:effectLst/>
                        </a:rPr>
                        <a:t>$2.94</a:t>
                      </a:r>
                      <a:endParaRPr lang="en-NZ" sz="1600" i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4408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90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 sz="135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1" y="106165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 sz="1350"/>
          </a:p>
        </p:txBody>
      </p:sp>
      <p:sp>
        <p:nvSpPr>
          <p:cNvPr id="13" name="TextBox 12"/>
          <p:cNvSpPr txBox="1"/>
          <p:nvPr/>
        </p:nvSpPr>
        <p:spPr>
          <a:xfrm>
            <a:off x="60218" y="857250"/>
            <a:ext cx="342565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C000"/>
                </a:solidFill>
              </a:rPr>
              <a:t>Quality</a:t>
            </a:r>
            <a:r>
              <a:rPr lang="en-NZ" sz="2400" dirty="0">
                <a:solidFill>
                  <a:srgbClr val="AA272F"/>
                </a:solidFill>
              </a:rPr>
              <a:t> </a:t>
            </a:r>
            <a:r>
              <a:rPr lang="en-NZ" sz="2400" dirty="0">
                <a:solidFill>
                  <a:schemeClr val="tx2">
                    <a:lumMod val="75000"/>
                  </a:schemeClr>
                </a:solidFill>
              </a:rPr>
              <a:t>&amp;</a:t>
            </a:r>
            <a:r>
              <a:rPr lang="en-NZ" sz="2400" dirty="0">
                <a:solidFill>
                  <a:srgbClr val="AA272F"/>
                </a:solidFill>
              </a:rPr>
              <a:t> </a:t>
            </a:r>
            <a:r>
              <a:rPr lang="en-NZ" sz="2400" b="1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Volume</a:t>
            </a:r>
            <a:r>
              <a:rPr lang="en-NZ" sz="2400" dirty="0">
                <a:solidFill>
                  <a:schemeClr val="tx2">
                    <a:lumMod val="75000"/>
                  </a:schemeClr>
                </a:solidFill>
              </a:rPr>
              <a:t>-Driven</a:t>
            </a:r>
            <a:r>
              <a:rPr lang="en-NZ" sz="2400" dirty="0">
                <a:solidFill>
                  <a:srgbClr val="AA272F"/>
                </a:solidFill>
              </a:rPr>
              <a:t> </a:t>
            </a:r>
            <a:r>
              <a:rPr lang="en-NZ" sz="2400" dirty="0">
                <a:solidFill>
                  <a:schemeClr val="tx2">
                    <a:lumMod val="75000"/>
                  </a:schemeClr>
                </a:solidFill>
              </a:rPr>
              <a:t>University Business Model </a:t>
            </a:r>
          </a:p>
          <a:p>
            <a:r>
              <a:rPr lang="en-NZ" sz="21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NZ" sz="2100" u="sng" dirty="0">
                <a:solidFill>
                  <a:schemeClr val="tx2">
                    <a:lumMod val="75000"/>
                  </a:schemeClr>
                </a:solidFill>
              </a:rPr>
              <a:t>hugely simplified</a:t>
            </a:r>
            <a:r>
              <a:rPr lang="en-NZ" sz="2100" dirty="0">
                <a:solidFill>
                  <a:schemeClr val="tx2">
                    <a:lumMod val="75000"/>
                  </a:schemeClr>
                </a:solidFill>
              </a:rPr>
              <a:t>!)</a:t>
            </a:r>
          </a:p>
        </p:txBody>
      </p:sp>
      <p:sp>
        <p:nvSpPr>
          <p:cNvPr id="16" name="Freeform: Shape 15"/>
          <p:cNvSpPr/>
          <p:nvPr/>
        </p:nvSpPr>
        <p:spPr>
          <a:xfrm>
            <a:off x="4076671" y="1002793"/>
            <a:ext cx="2368682" cy="1283907"/>
          </a:xfrm>
          <a:custGeom>
            <a:avLst/>
            <a:gdLst>
              <a:gd name="connsiteX0" fmla="*/ 0 w 3158242"/>
              <a:gd name="connsiteY0" fmla="*/ 285318 h 1711876"/>
              <a:gd name="connsiteX1" fmla="*/ 285318 w 3158242"/>
              <a:gd name="connsiteY1" fmla="*/ 0 h 1711876"/>
              <a:gd name="connsiteX2" fmla="*/ 2872924 w 3158242"/>
              <a:gd name="connsiteY2" fmla="*/ 0 h 1711876"/>
              <a:gd name="connsiteX3" fmla="*/ 3158242 w 3158242"/>
              <a:gd name="connsiteY3" fmla="*/ 285318 h 1711876"/>
              <a:gd name="connsiteX4" fmla="*/ 3158242 w 3158242"/>
              <a:gd name="connsiteY4" fmla="*/ 1426558 h 1711876"/>
              <a:gd name="connsiteX5" fmla="*/ 2872924 w 3158242"/>
              <a:gd name="connsiteY5" fmla="*/ 1711876 h 1711876"/>
              <a:gd name="connsiteX6" fmla="*/ 285318 w 3158242"/>
              <a:gd name="connsiteY6" fmla="*/ 1711876 h 1711876"/>
              <a:gd name="connsiteX7" fmla="*/ 0 w 3158242"/>
              <a:gd name="connsiteY7" fmla="*/ 1426558 h 1711876"/>
              <a:gd name="connsiteX8" fmla="*/ 0 w 3158242"/>
              <a:gd name="connsiteY8" fmla="*/ 285318 h 17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8242" h="1711876">
                <a:moveTo>
                  <a:pt x="0" y="285318"/>
                </a:moveTo>
                <a:cubicBezTo>
                  <a:pt x="0" y="127741"/>
                  <a:pt x="127741" y="0"/>
                  <a:pt x="285318" y="0"/>
                </a:cubicBezTo>
                <a:lnTo>
                  <a:pt x="2872924" y="0"/>
                </a:lnTo>
                <a:cubicBezTo>
                  <a:pt x="3030501" y="0"/>
                  <a:pt x="3158242" y="127741"/>
                  <a:pt x="3158242" y="285318"/>
                </a:cubicBezTo>
                <a:lnTo>
                  <a:pt x="3158242" y="1426558"/>
                </a:lnTo>
                <a:cubicBezTo>
                  <a:pt x="3158242" y="1584135"/>
                  <a:pt x="3030501" y="1711876"/>
                  <a:pt x="2872924" y="1711876"/>
                </a:cubicBezTo>
                <a:lnTo>
                  <a:pt x="285318" y="1711876"/>
                </a:lnTo>
                <a:cubicBezTo>
                  <a:pt x="127741" y="1711876"/>
                  <a:pt x="0" y="1584135"/>
                  <a:pt x="0" y="1426558"/>
                </a:cubicBezTo>
                <a:lnTo>
                  <a:pt x="0" y="28531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825" tIns="119825" rIns="119825" bIns="119825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NZ" sz="1500" dirty="0"/>
              <a:t>1. Attract &amp; retain world class academic staff able to do </a:t>
            </a:r>
            <a:r>
              <a:rPr lang="en-NZ" sz="1500" b="1" dirty="0">
                <a:solidFill>
                  <a:srgbClr val="FFC000"/>
                </a:solidFill>
              </a:rPr>
              <a:t>quality</a:t>
            </a:r>
            <a:r>
              <a:rPr lang="en-NZ" sz="1500" dirty="0"/>
              <a:t> research &amp; research-informed teaching </a:t>
            </a:r>
            <a:r>
              <a:rPr lang="en-NZ" sz="1500" i="1" dirty="0"/>
              <a:t>(half from overseas now)</a:t>
            </a:r>
          </a:p>
        </p:txBody>
      </p:sp>
      <p:sp>
        <p:nvSpPr>
          <p:cNvPr id="18" name="Freeform: Shape 17"/>
          <p:cNvSpPr/>
          <p:nvPr/>
        </p:nvSpPr>
        <p:spPr>
          <a:xfrm>
            <a:off x="6811260" y="2404535"/>
            <a:ext cx="2111284" cy="1264230"/>
          </a:xfrm>
          <a:custGeom>
            <a:avLst/>
            <a:gdLst>
              <a:gd name="connsiteX0" fmla="*/ 0 w 2815045"/>
              <a:gd name="connsiteY0" fmla="*/ 280946 h 1685640"/>
              <a:gd name="connsiteX1" fmla="*/ 280946 w 2815045"/>
              <a:gd name="connsiteY1" fmla="*/ 0 h 1685640"/>
              <a:gd name="connsiteX2" fmla="*/ 2534099 w 2815045"/>
              <a:gd name="connsiteY2" fmla="*/ 0 h 1685640"/>
              <a:gd name="connsiteX3" fmla="*/ 2815045 w 2815045"/>
              <a:gd name="connsiteY3" fmla="*/ 280946 h 1685640"/>
              <a:gd name="connsiteX4" fmla="*/ 2815045 w 2815045"/>
              <a:gd name="connsiteY4" fmla="*/ 1404694 h 1685640"/>
              <a:gd name="connsiteX5" fmla="*/ 2534099 w 2815045"/>
              <a:gd name="connsiteY5" fmla="*/ 1685640 h 1685640"/>
              <a:gd name="connsiteX6" fmla="*/ 280946 w 2815045"/>
              <a:gd name="connsiteY6" fmla="*/ 1685640 h 1685640"/>
              <a:gd name="connsiteX7" fmla="*/ 0 w 2815045"/>
              <a:gd name="connsiteY7" fmla="*/ 1404694 h 1685640"/>
              <a:gd name="connsiteX8" fmla="*/ 0 w 2815045"/>
              <a:gd name="connsiteY8" fmla="*/ 280946 h 168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5045" h="1685640">
                <a:moveTo>
                  <a:pt x="0" y="280946"/>
                </a:moveTo>
                <a:cubicBezTo>
                  <a:pt x="0" y="125784"/>
                  <a:pt x="125784" y="0"/>
                  <a:pt x="280946" y="0"/>
                </a:cubicBezTo>
                <a:lnTo>
                  <a:pt x="2534099" y="0"/>
                </a:lnTo>
                <a:cubicBezTo>
                  <a:pt x="2689261" y="0"/>
                  <a:pt x="2815045" y="125784"/>
                  <a:pt x="2815045" y="280946"/>
                </a:cubicBezTo>
                <a:lnTo>
                  <a:pt x="2815045" y="1404694"/>
                </a:lnTo>
                <a:cubicBezTo>
                  <a:pt x="2815045" y="1559856"/>
                  <a:pt x="2689261" y="1685640"/>
                  <a:pt x="2534099" y="1685640"/>
                </a:cubicBezTo>
                <a:lnTo>
                  <a:pt x="280946" y="1685640"/>
                </a:lnTo>
                <a:cubicBezTo>
                  <a:pt x="125784" y="1685640"/>
                  <a:pt x="0" y="1559856"/>
                  <a:pt x="0" y="1404694"/>
                </a:cubicBezTo>
                <a:lnTo>
                  <a:pt x="0" y="28094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8865" tIns="118865" rIns="118865" bIns="118865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NZ" sz="1500" dirty="0"/>
              <a:t>3. University's international research </a:t>
            </a:r>
            <a:r>
              <a:rPr lang="en-NZ" sz="1500" b="1" dirty="0">
                <a:solidFill>
                  <a:srgbClr val="FFC000"/>
                </a:solidFill>
              </a:rPr>
              <a:t>quality</a:t>
            </a:r>
            <a:r>
              <a:rPr lang="en-NZ" sz="1500" dirty="0"/>
              <a:t> profile </a:t>
            </a:r>
            <a:r>
              <a:rPr lang="en-NZ" sz="1500" i="1" dirty="0"/>
              <a:t>(drives majority of rankings - 60% QS, 76% Times HE &amp; 90% ARWU)</a:t>
            </a:r>
          </a:p>
        </p:txBody>
      </p:sp>
      <p:sp>
        <p:nvSpPr>
          <p:cNvPr id="20" name="Freeform: Shape 19"/>
          <p:cNvSpPr/>
          <p:nvPr/>
        </p:nvSpPr>
        <p:spPr>
          <a:xfrm>
            <a:off x="5597397" y="4645441"/>
            <a:ext cx="2362152" cy="1079966"/>
          </a:xfrm>
          <a:custGeom>
            <a:avLst/>
            <a:gdLst>
              <a:gd name="connsiteX0" fmla="*/ 0 w 3149536"/>
              <a:gd name="connsiteY0" fmla="*/ 239997 h 1439955"/>
              <a:gd name="connsiteX1" fmla="*/ 239997 w 3149536"/>
              <a:gd name="connsiteY1" fmla="*/ 0 h 1439955"/>
              <a:gd name="connsiteX2" fmla="*/ 2909539 w 3149536"/>
              <a:gd name="connsiteY2" fmla="*/ 0 h 1439955"/>
              <a:gd name="connsiteX3" fmla="*/ 3149536 w 3149536"/>
              <a:gd name="connsiteY3" fmla="*/ 239997 h 1439955"/>
              <a:gd name="connsiteX4" fmla="*/ 3149536 w 3149536"/>
              <a:gd name="connsiteY4" fmla="*/ 1199958 h 1439955"/>
              <a:gd name="connsiteX5" fmla="*/ 2909539 w 3149536"/>
              <a:gd name="connsiteY5" fmla="*/ 1439955 h 1439955"/>
              <a:gd name="connsiteX6" fmla="*/ 239997 w 3149536"/>
              <a:gd name="connsiteY6" fmla="*/ 1439955 h 1439955"/>
              <a:gd name="connsiteX7" fmla="*/ 0 w 3149536"/>
              <a:gd name="connsiteY7" fmla="*/ 1199958 h 1439955"/>
              <a:gd name="connsiteX8" fmla="*/ 0 w 3149536"/>
              <a:gd name="connsiteY8" fmla="*/ 239997 h 1439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49536" h="1439955">
                <a:moveTo>
                  <a:pt x="0" y="239997"/>
                </a:moveTo>
                <a:cubicBezTo>
                  <a:pt x="0" y="107450"/>
                  <a:pt x="107450" y="0"/>
                  <a:pt x="239997" y="0"/>
                </a:cubicBezTo>
                <a:lnTo>
                  <a:pt x="2909539" y="0"/>
                </a:lnTo>
                <a:cubicBezTo>
                  <a:pt x="3042086" y="0"/>
                  <a:pt x="3149536" y="107450"/>
                  <a:pt x="3149536" y="239997"/>
                </a:cubicBezTo>
                <a:lnTo>
                  <a:pt x="3149536" y="1199958"/>
                </a:lnTo>
                <a:cubicBezTo>
                  <a:pt x="3149536" y="1332505"/>
                  <a:pt x="3042086" y="1439955"/>
                  <a:pt x="2909539" y="1439955"/>
                </a:cubicBezTo>
                <a:lnTo>
                  <a:pt x="239997" y="1439955"/>
                </a:lnTo>
                <a:cubicBezTo>
                  <a:pt x="107450" y="1439955"/>
                  <a:pt x="0" y="1332505"/>
                  <a:pt x="0" y="1199958"/>
                </a:cubicBezTo>
                <a:lnTo>
                  <a:pt x="0" y="23999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9870" tIns="109870" rIns="109870" bIns="10987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NZ" sz="1500" dirty="0"/>
              <a:t>4. University's international </a:t>
            </a:r>
            <a:r>
              <a:rPr lang="en-NZ" sz="1500" b="1" dirty="0">
                <a:solidFill>
                  <a:srgbClr val="FFC000"/>
                </a:solidFill>
              </a:rPr>
              <a:t>quality</a:t>
            </a:r>
            <a:r>
              <a:rPr lang="en-NZ" sz="1500" dirty="0"/>
              <a:t> reputation &amp; rankings </a:t>
            </a:r>
            <a:r>
              <a:rPr lang="en-NZ" sz="1500" i="1" dirty="0"/>
              <a:t>(all NZ universities now in top-500 of QS)</a:t>
            </a:r>
          </a:p>
        </p:txBody>
      </p:sp>
      <p:sp>
        <p:nvSpPr>
          <p:cNvPr id="21" name="Freeform: Shape 20"/>
          <p:cNvSpPr/>
          <p:nvPr/>
        </p:nvSpPr>
        <p:spPr>
          <a:xfrm>
            <a:off x="2655123" y="-511481"/>
            <a:ext cx="4312453" cy="431245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769999" y="5748020"/>
                </a:moveTo>
                <a:arcTo wR="2874968" hR="2874968" stAng="5525545" swAng="628945"/>
              </a:path>
            </a:pathLst>
          </a:custGeom>
          <a:noFill/>
          <a:ln w="57150"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Freeform: Shape 23"/>
          <p:cNvSpPr/>
          <p:nvPr/>
        </p:nvSpPr>
        <p:spPr>
          <a:xfrm>
            <a:off x="1557338" y="2478801"/>
            <a:ext cx="2195571" cy="1079966"/>
          </a:xfrm>
          <a:custGeom>
            <a:avLst/>
            <a:gdLst>
              <a:gd name="connsiteX0" fmla="*/ 0 w 2927428"/>
              <a:gd name="connsiteY0" fmla="*/ 239997 h 1439955"/>
              <a:gd name="connsiteX1" fmla="*/ 239997 w 2927428"/>
              <a:gd name="connsiteY1" fmla="*/ 0 h 1439955"/>
              <a:gd name="connsiteX2" fmla="*/ 2687431 w 2927428"/>
              <a:gd name="connsiteY2" fmla="*/ 0 h 1439955"/>
              <a:gd name="connsiteX3" fmla="*/ 2927428 w 2927428"/>
              <a:gd name="connsiteY3" fmla="*/ 239997 h 1439955"/>
              <a:gd name="connsiteX4" fmla="*/ 2927428 w 2927428"/>
              <a:gd name="connsiteY4" fmla="*/ 1199958 h 1439955"/>
              <a:gd name="connsiteX5" fmla="*/ 2687431 w 2927428"/>
              <a:gd name="connsiteY5" fmla="*/ 1439955 h 1439955"/>
              <a:gd name="connsiteX6" fmla="*/ 239997 w 2927428"/>
              <a:gd name="connsiteY6" fmla="*/ 1439955 h 1439955"/>
              <a:gd name="connsiteX7" fmla="*/ 0 w 2927428"/>
              <a:gd name="connsiteY7" fmla="*/ 1199958 h 1439955"/>
              <a:gd name="connsiteX8" fmla="*/ 0 w 2927428"/>
              <a:gd name="connsiteY8" fmla="*/ 239997 h 1439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7428" h="1439955">
                <a:moveTo>
                  <a:pt x="0" y="239997"/>
                </a:moveTo>
                <a:cubicBezTo>
                  <a:pt x="0" y="107450"/>
                  <a:pt x="107450" y="0"/>
                  <a:pt x="239997" y="0"/>
                </a:cubicBezTo>
                <a:lnTo>
                  <a:pt x="2687431" y="0"/>
                </a:lnTo>
                <a:cubicBezTo>
                  <a:pt x="2819978" y="0"/>
                  <a:pt x="2927428" y="107450"/>
                  <a:pt x="2927428" y="239997"/>
                </a:cubicBezTo>
                <a:lnTo>
                  <a:pt x="2927428" y="1199958"/>
                </a:lnTo>
                <a:cubicBezTo>
                  <a:pt x="2927428" y="1332505"/>
                  <a:pt x="2819978" y="1439955"/>
                  <a:pt x="2687431" y="1439955"/>
                </a:cubicBezTo>
                <a:lnTo>
                  <a:pt x="239997" y="1439955"/>
                </a:lnTo>
                <a:cubicBezTo>
                  <a:pt x="107450" y="1439955"/>
                  <a:pt x="0" y="1332505"/>
                  <a:pt x="0" y="1199958"/>
                </a:cubicBezTo>
                <a:lnTo>
                  <a:pt x="0" y="23999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9870" tIns="109870" rIns="109870" bIns="10987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NZ" sz="1500" dirty="0"/>
              <a:t>6. </a:t>
            </a:r>
            <a:r>
              <a:rPr lang="en-NZ" sz="1500" b="1" dirty="0">
                <a:solidFill>
                  <a:srgbClr val="FF0000"/>
                </a:solidFill>
              </a:rPr>
              <a:t>Income</a:t>
            </a:r>
            <a:r>
              <a:rPr lang="en-NZ" sz="1500" dirty="0"/>
              <a:t> at a level where </a:t>
            </a:r>
            <a:r>
              <a:rPr lang="en-NZ" sz="1500" b="1" dirty="0">
                <a:solidFill>
                  <a:srgbClr val="FFC000"/>
                </a:solidFill>
              </a:rPr>
              <a:t>quality</a:t>
            </a:r>
            <a:r>
              <a:rPr lang="en-NZ" sz="1500" dirty="0"/>
              <a:t> of staff, teaching &amp; research is maintained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202107" y="2513890"/>
            <a:ext cx="2075669" cy="118013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450"/>
              </a:spcAft>
            </a:pPr>
            <a:r>
              <a:rPr lang="en-NZ" sz="1500" dirty="0">
                <a:ea typeface="Calibri"/>
                <a:cs typeface="Times New Roman"/>
              </a:rPr>
              <a:t>2. Domestic reputation re </a:t>
            </a:r>
            <a:r>
              <a:rPr lang="en-NZ" sz="1500" b="1" dirty="0">
                <a:solidFill>
                  <a:srgbClr val="FFC000"/>
                </a:solidFill>
                <a:ea typeface="Calibri"/>
                <a:cs typeface="Times New Roman"/>
              </a:rPr>
              <a:t>quality</a:t>
            </a:r>
            <a:r>
              <a:rPr lang="en-NZ" sz="1500" dirty="0">
                <a:ea typeface="Calibri"/>
                <a:cs typeface="Times New Roman"/>
              </a:rPr>
              <a:t> &amp; relevance of courses &amp; degrees. And, perceived ‘student experience’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498428" y="4634083"/>
            <a:ext cx="2266454" cy="109132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450"/>
              </a:spcAft>
            </a:pPr>
            <a:r>
              <a:rPr lang="en-NZ" sz="1500" dirty="0">
                <a:ea typeface="Calibri"/>
                <a:cs typeface="Times New Roman"/>
              </a:rPr>
              <a:t>5. Domestic &amp; International student </a:t>
            </a:r>
            <a:r>
              <a:rPr lang="en-NZ" sz="1500" b="1" dirty="0">
                <a:solidFill>
                  <a:srgbClr val="FF0000"/>
                </a:solidFill>
                <a:ea typeface="Calibri"/>
                <a:cs typeface="Times New Roman"/>
              </a:rPr>
              <a:t>numbers</a:t>
            </a:r>
            <a:r>
              <a:rPr lang="en-NZ" sz="1500" dirty="0">
                <a:ea typeface="Calibri"/>
                <a:cs typeface="Times New Roman"/>
              </a:rPr>
              <a:t> </a:t>
            </a:r>
            <a:r>
              <a:rPr lang="en-NZ" sz="1500" i="1" dirty="0">
                <a:ea typeface="Calibri"/>
                <a:cs typeface="Times New Roman"/>
              </a:rPr>
              <a:t>(Postgrad &amp; Undergrad)</a:t>
            </a:r>
          </a:p>
        </p:txBody>
      </p:sp>
      <p:sp>
        <p:nvSpPr>
          <p:cNvPr id="8" name="Freeform 7"/>
          <p:cNvSpPr/>
          <p:nvPr/>
        </p:nvSpPr>
        <p:spPr>
          <a:xfrm rot="2204975">
            <a:off x="6265953" y="1732718"/>
            <a:ext cx="417645" cy="930223"/>
          </a:xfrm>
          <a:custGeom>
            <a:avLst/>
            <a:gdLst>
              <a:gd name="connsiteX0" fmla="*/ 0 w 202355"/>
              <a:gd name="connsiteY0" fmla="*/ 0 h 387705"/>
              <a:gd name="connsiteX1" fmla="*/ 197511 w 202355"/>
              <a:gd name="connsiteY1" fmla="*/ 138989 h 387705"/>
              <a:gd name="connsiteX2" fmla="*/ 146304 w 202355"/>
              <a:gd name="connsiteY2" fmla="*/ 387705 h 387705"/>
              <a:gd name="connsiteX3" fmla="*/ 146304 w 202355"/>
              <a:gd name="connsiteY3" fmla="*/ 387705 h 38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355" h="387705">
                <a:moveTo>
                  <a:pt x="0" y="0"/>
                </a:moveTo>
                <a:cubicBezTo>
                  <a:pt x="86563" y="37185"/>
                  <a:pt x="173127" y="74371"/>
                  <a:pt x="197511" y="138989"/>
                </a:cubicBezTo>
                <a:cubicBezTo>
                  <a:pt x="221895" y="203607"/>
                  <a:pt x="146304" y="387705"/>
                  <a:pt x="146304" y="387705"/>
                </a:cubicBezTo>
                <a:lnTo>
                  <a:pt x="146304" y="387705"/>
                </a:lnTo>
              </a:path>
            </a:pathLst>
          </a:custGeom>
          <a:noFill/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350"/>
          </a:p>
        </p:txBody>
      </p:sp>
      <p:sp>
        <p:nvSpPr>
          <p:cNvPr id="9" name="Freeform 8"/>
          <p:cNvSpPr/>
          <p:nvPr/>
        </p:nvSpPr>
        <p:spPr>
          <a:xfrm rot="3754616">
            <a:off x="5263962" y="3477432"/>
            <a:ext cx="388333" cy="1441992"/>
          </a:xfrm>
          <a:custGeom>
            <a:avLst/>
            <a:gdLst>
              <a:gd name="connsiteX0" fmla="*/ 0 w 202355"/>
              <a:gd name="connsiteY0" fmla="*/ 0 h 387705"/>
              <a:gd name="connsiteX1" fmla="*/ 197511 w 202355"/>
              <a:gd name="connsiteY1" fmla="*/ 138989 h 387705"/>
              <a:gd name="connsiteX2" fmla="*/ 146304 w 202355"/>
              <a:gd name="connsiteY2" fmla="*/ 387705 h 387705"/>
              <a:gd name="connsiteX3" fmla="*/ 146304 w 202355"/>
              <a:gd name="connsiteY3" fmla="*/ 387705 h 38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355" h="387705">
                <a:moveTo>
                  <a:pt x="0" y="0"/>
                </a:moveTo>
                <a:cubicBezTo>
                  <a:pt x="86563" y="37185"/>
                  <a:pt x="173127" y="74371"/>
                  <a:pt x="197511" y="138989"/>
                </a:cubicBezTo>
                <a:cubicBezTo>
                  <a:pt x="221895" y="203607"/>
                  <a:pt x="146304" y="387705"/>
                  <a:pt x="146304" y="387705"/>
                </a:cubicBezTo>
                <a:lnTo>
                  <a:pt x="146304" y="387705"/>
                </a:lnTo>
              </a:path>
            </a:pathLst>
          </a:custGeom>
          <a:noFill/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350"/>
          </a:p>
        </p:txBody>
      </p:sp>
      <p:sp>
        <p:nvSpPr>
          <p:cNvPr id="2" name="Freeform 1"/>
          <p:cNvSpPr/>
          <p:nvPr/>
        </p:nvSpPr>
        <p:spPr>
          <a:xfrm>
            <a:off x="6026521" y="3734248"/>
            <a:ext cx="328875" cy="845024"/>
          </a:xfrm>
          <a:custGeom>
            <a:avLst/>
            <a:gdLst>
              <a:gd name="connsiteX0" fmla="*/ 0 w 453809"/>
              <a:gd name="connsiteY0" fmla="*/ 0 h 1323975"/>
              <a:gd name="connsiteX1" fmla="*/ 123825 w 453809"/>
              <a:gd name="connsiteY1" fmla="*/ 304800 h 1323975"/>
              <a:gd name="connsiteX2" fmla="*/ 438150 w 453809"/>
              <a:gd name="connsiteY2" fmla="*/ 628650 h 1323975"/>
              <a:gd name="connsiteX3" fmla="*/ 409575 w 453809"/>
              <a:gd name="connsiteY3" fmla="*/ 1323975 h 1323975"/>
              <a:gd name="connsiteX4" fmla="*/ 409575 w 453809"/>
              <a:gd name="connsiteY4" fmla="*/ 1323975 h 132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809" h="1323975">
                <a:moveTo>
                  <a:pt x="0" y="0"/>
                </a:moveTo>
                <a:cubicBezTo>
                  <a:pt x="25400" y="100012"/>
                  <a:pt x="50800" y="200025"/>
                  <a:pt x="123825" y="304800"/>
                </a:cubicBezTo>
                <a:cubicBezTo>
                  <a:pt x="196850" y="409575"/>
                  <a:pt x="390525" y="458788"/>
                  <a:pt x="438150" y="628650"/>
                </a:cubicBezTo>
                <a:cubicBezTo>
                  <a:pt x="485775" y="798512"/>
                  <a:pt x="409575" y="1323975"/>
                  <a:pt x="409575" y="1323975"/>
                </a:cubicBezTo>
                <a:lnTo>
                  <a:pt x="409575" y="1323975"/>
                </a:lnTo>
              </a:path>
            </a:pathLst>
          </a:custGeom>
          <a:noFill/>
          <a:ln w="50800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1350"/>
          </a:p>
        </p:txBody>
      </p:sp>
      <p:sp>
        <p:nvSpPr>
          <p:cNvPr id="27" name="Freeform 7"/>
          <p:cNvSpPr/>
          <p:nvPr/>
        </p:nvSpPr>
        <p:spPr>
          <a:xfrm rot="19381484">
            <a:off x="6819702" y="1515196"/>
            <a:ext cx="314501" cy="935987"/>
          </a:xfrm>
          <a:custGeom>
            <a:avLst/>
            <a:gdLst>
              <a:gd name="connsiteX0" fmla="*/ 0 w 202355"/>
              <a:gd name="connsiteY0" fmla="*/ 0 h 387705"/>
              <a:gd name="connsiteX1" fmla="*/ 197511 w 202355"/>
              <a:gd name="connsiteY1" fmla="*/ 138989 h 387705"/>
              <a:gd name="connsiteX2" fmla="*/ 146304 w 202355"/>
              <a:gd name="connsiteY2" fmla="*/ 387705 h 387705"/>
              <a:gd name="connsiteX3" fmla="*/ 146304 w 202355"/>
              <a:gd name="connsiteY3" fmla="*/ 387705 h 38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355" h="387705">
                <a:moveTo>
                  <a:pt x="0" y="0"/>
                </a:moveTo>
                <a:cubicBezTo>
                  <a:pt x="86563" y="37185"/>
                  <a:pt x="173127" y="74371"/>
                  <a:pt x="197511" y="138989"/>
                </a:cubicBezTo>
                <a:cubicBezTo>
                  <a:pt x="221895" y="203607"/>
                  <a:pt x="146304" y="387705"/>
                  <a:pt x="146304" y="387705"/>
                </a:cubicBezTo>
                <a:lnTo>
                  <a:pt x="146304" y="387705"/>
                </a:lnTo>
              </a:path>
            </a:pathLst>
          </a:custGeom>
          <a:noFill/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350"/>
          </a:p>
        </p:txBody>
      </p:sp>
      <p:sp>
        <p:nvSpPr>
          <p:cNvPr id="28" name="Freeform 7"/>
          <p:cNvSpPr/>
          <p:nvPr/>
        </p:nvSpPr>
        <p:spPr>
          <a:xfrm rot="2204975">
            <a:off x="7507359" y="3785795"/>
            <a:ext cx="292507" cy="812668"/>
          </a:xfrm>
          <a:custGeom>
            <a:avLst/>
            <a:gdLst>
              <a:gd name="connsiteX0" fmla="*/ 0 w 202355"/>
              <a:gd name="connsiteY0" fmla="*/ 0 h 387705"/>
              <a:gd name="connsiteX1" fmla="*/ 197511 w 202355"/>
              <a:gd name="connsiteY1" fmla="*/ 138989 h 387705"/>
              <a:gd name="connsiteX2" fmla="*/ 146304 w 202355"/>
              <a:gd name="connsiteY2" fmla="*/ 387705 h 387705"/>
              <a:gd name="connsiteX3" fmla="*/ 146304 w 202355"/>
              <a:gd name="connsiteY3" fmla="*/ 387705 h 38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355" h="387705">
                <a:moveTo>
                  <a:pt x="0" y="0"/>
                </a:moveTo>
                <a:cubicBezTo>
                  <a:pt x="86563" y="37185"/>
                  <a:pt x="173127" y="74371"/>
                  <a:pt x="197511" y="138989"/>
                </a:cubicBezTo>
                <a:cubicBezTo>
                  <a:pt x="221895" y="203607"/>
                  <a:pt x="146304" y="387705"/>
                  <a:pt x="146304" y="387705"/>
                </a:cubicBezTo>
                <a:lnTo>
                  <a:pt x="146304" y="387705"/>
                </a:lnTo>
              </a:path>
            </a:pathLst>
          </a:custGeom>
          <a:noFill/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350"/>
          </a:p>
        </p:txBody>
      </p:sp>
      <p:sp>
        <p:nvSpPr>
          <p:cNvPr id="29" name="Freeform 7"/>
          <p:cNvSpPr/>
          <p:nvPr/>
        </p:nvSpPr>
        <p:spPr>
          <a:xfrm rot="9837236">
            <a:off x="2382135" y="3593342"/>
            <a:ext cx="279620" cy="962891"/>
          </a:xfrm>
          <a:custGeom>
            <a:avLst/>
            <a:gdLst>
              <a:gd name="connsiteX0" fmla="*/ 0 w 202355"/>
              <a:gd name="connsiteY0" fmla="*/ 0 h 387705"/>
              <a:gd name="connsiteX1" fmla="*/ 197511 w 202355"/>
              <a:gd name="connsiteY1" fmla="*/ 138989 h 387705"/>
              <a:gd name="connsiteX2" fmla="*/ 146304 w 202355"/>
              <a:gd name="connsiteY2" fmla="*/ 387705 h 387705"/>
              <a:gd name="connsiteX3" fmla="*/ 146304 w 202355"/>
              <a:gd name="connsiteY3" fmla="*/ 387705 h 38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355" h="387705">
                <a:moveTo>
                  <a:pt x="0" y="0"/>
                </a:moveTo>
                <a:cubicBezTo>
                  <a:pt x="86563" y="37185"/>
                  <a:pt x="173127" y="74371"/>
                  <a:pt x="197511" y="138989"/>
                </a:cubicBezTo>
                <a:cubicBezTo>
                  <a:pt x="221895" y="203607"/>
                  <a:pt x="146304" y="387705"/>
                  <a:pt x="146304" y="387705"/>
                </a:cubicBezTo>
                <a:lnTo>
                  <a:pt x="146304" y="387705"/>
                </a:lnTo>
              </a:path>
            </a:pathLst>
          </a:custGeom>
          <a:noFill/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350"/>
          </a:p>
        </p:txBody>
      </p:sp>
      <p:sp>
        <p:nvSpPr>
          <p:cNvPr id="30" name="Freeform 7"/>
          <p:cNvSpPr/>
          <p:nvPr/>
        </p:nvSpPr>
        <p:spPr>
          <a:xfrm rot="14867207">
            <a:off x="3141548" y="1286716"/>
            <a:ext cx="292507" cy="1363841"/>
          </a:xfrm>
          <a:custGeom>
            <a:avLst/>
            <a:gdLst>
              <a:gd name="connsiteX0" fmla="*/ 0 w 202355"/>
              <a:gd name="connsiteY0" fmla="*/ 0 h 387705"/>
              <a:gd name="connsiteX1" fmla="*/ 197511 w 202355"/>
              <a:gd name="connsiteY1" fmla="*/ 138989 h 387705"/>
              <a:gd name="connsiteX2" fmla="*/ 146304 w 202355"/>
              <a:gd name="connsiteY2" fmla="*/ 387705 h 387705"/>
              <a:gd name="connsiteX3" fmla="*/ 146304 w 202355"/>
              <a:gd name="connsiteY3" fmla="*/ 387705 h 38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355" h="387705">
                <a:moveTo>
                  <a:pt x="0" y="0"/>
                </a:moveTo>
                <a:cubicBezTo>
                  <a:pt x="86563" y="37185"/>
                  <a:pt x="173127" y="74371"/>
                  <a:pt x="197511" y="138989"/>
                </a:cubicBezTo>
                <a:cubicBezTo>
                  <a:pt x="221895" y="203607"/>
                  <a:pt x="146304" y="387705"/>
                  <a:pt x="146304" y="387705"/>
                </a:cubicBezTo>
                <a:lnTo>
                  <a:pt x="146304" y="387705"/>
                </a:lnTo>
              </a:path>
            </a:pathLst>
          </a:custGeom>
          <a:noFill/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NZ" sz="135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F5922BF0-1421-4AD7-967E-577159FD070D}"/>
              </a:ext>
            </a:extLst>
          </p:cNvPr>
          <p:cNvSpPr txBox="1">
            <a:spLocks/>
          </p:cNvSpPr>
          <p:nvPr/>
        </p:nvSpPr>
        <p:spPr>
          <a:xfrm>
            <a:off x="579120" y="62730"/>
            <a:ext cx="7936807" cy="135490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NZ" sz="3600" b="1" dirty="0">
                <a:solidFill>
                  <a:srgbClr val="AA272F"/>
                </a:solidFill>
              </a:rPr>
              <a:t>Getting Govt to understand </a:t>
            </a:r>
            <a:r>
              <a:rPr lang="en-NZ" sz="3600" b="1" dirty="0" err="1">
                <a:solidFill>
                  <a:srgbClr val="AA272F"/>
                </a:solidFill>
              </a:rPr>
              <a:t>uni</a:t>
            </a:r>
            <a:r>
              <a:rPr lang="en-NZ" sz="3600" b="1" dirty="0">
                <a:solidFill>
                  <a:srgbClr val="AA272F"/>
                </a:solidFill>
              </a:rPr>
              <a:t> business model</a:t>
            </a:r>
          </a:p>
        </p:txBody>
      </p:sp>
    </p:spTree>
    <p:extLst>
      <p:ext uri="{BB962C8B-B14F-4D97-AF65-F5344CB8AC3E}">
        <p14:creationId xmlns:p14="http://schemas.microsoft.com/office/powerpoint/2010/main" val="226488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D804EE1-05AD-4567-9C12-1438DC3E75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1331312"/>
              </p:ext>
            </p:extLst>
          </p:nvPr>
        </p:nvGraphicFramePr>
        <p:xfrm>
          <a:off x="4334256" y="2240280"/>
          <a:ext cx="4572000" cy="4300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AC0061D-CA15-4206-9721-0D26C14A7F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961383"/>
              </p:ext>
            </p:extLst>
          </p:nvPr>
        </p:nvGraphicFramePr>
        <p:xfrm>
          <a:off x="465037" y="2240280"/>
          <a:ext cx="3513826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99363985"/>
                    </a:ext>
                  </a:extLst>
                </a:gridCol>
                <a:gridCol w="783087">
                  <a:extLst>
                    <a:ext uri="{9D8B030D-6E8A-4147-A177-3AD203B41FA5}">
                      <a16:colId xmlns:a16="http://schemas.microsoft.com/office/drawing/2014/main" val="3667322846"/>
                    </a:ext>
                  </a:extLst>
                </a:gridCol>
                <a:gridCol w="698739">
                  <a:extLst>
                    <a:ext uri="{9D8B030D-6E8A-4147-A177-3AD203B41FA5}">
                      <a16:colId xmlns:a16="http://schemas.microsoft.com/office/drawing/2014/main" val="1527363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2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b="1" dirty="0"/>
                        <a:t>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b="1" dirty="0"/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b="1" dirty="0"/>
                        <a:t>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357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dirty="0"/>
                        <a:t>Under 40 </a:t>
                      </a:r>
                      <a:r>
                        <a:rPr lang="en-NZ" sz="2000" dirty="0" err="1"/>
                        <a:t>Yrs</a:t>
                      </a:r>
                      <a:r>
                        <a:rPr lang="en-NZ" sz="2000" dirty="0"/>
                        <a:t> 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92%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931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dirty="0"/>
                        <a:t>Over 60 </a:t>
                      </a:r>
                      <a:r>
                        <a:rPr lang="en-NZ" sz="2000" dirty="0" err="1"/>
                        <a:t>Yrs</a:t>
                      </a:r>
                      <a:r>
                        <a:rPr lang="en-NZ" sz="2000" dirty="0"/>
                        <a:t> 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68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dirty="0"/>
                        <a:t>With a degree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93%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777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2000" dirty="0"/>
                        <a:t>School</a:t>
                      </a:r>
                      <a:r>
                        <a:rPr lang="en-NZ" sz="2000" baseline="0" dirty="0"/>
                        <a:t> </a:t>
                      </a:r>
                      <a:r>
                        <a:rPr lang="en-NZ" sz="2000" baseline="0" dirty="0" err="1"/>
                        <a:t>qual</a:t>
                      </a:r>
                      <a:r>
                        <a:rPr lang="en-NZ" sz="2000" baseline="0" dirty="0"/>
                        <a:t> only</a:t>
                      </a:r>
                      <a:endParaRPr lang="en-NZ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74%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000" dirty="0"/>
                        <a:t>15%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547995"/>
                  </a:ext>
                </a:extLst>
              </a:tr>
            </a:tbl>
          </a:graphicData>
        </a:graphic>
      </p:graphicFrame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5EE9EF8-28F7-4308-B1E9-B3C350671E28}"/>
              </a:ext>
            </a:extLst>
          </p:cNvPr>
          <p:cNvSpPr txBox="1">
            <a:spLocks/>
          </p:cNvSpPr>
          <p:nvPr/>
        </p:nvSpPr>
        <p:spPr>
          <a:xfrm>
            <a:off x="465037" y="548640"/>
            <a:ext cx="3677437" cy="1600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sz="2400" dirty="0"/>
              <a:t>2017 survey of 1000 parents of school age kids – would you encourage your kids to go to university?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E7AA42-C4C0-487F-9819-FF03A9847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37" y="4864866"/>
            <a:ext cx="3586601" cy="17002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BC17D7B-D426-4A74-BB65-1016AECAC3FC}"/>
              </a:ext>
            </a:extLst>
          </p:cNvPr>
          <p:cNvSpPr txBox="1">
            <a:spLocks/>
          </p:cNvSpPr>
          <p:nvPr/>
        </p:nvSpPr>
        <p:spPr>
          <a:xfrm>
            <a:off x="4334256" y="365126"/>
            <a:ext cx="4181094" cy="187515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C00000"/>
                </a:solidFill>
              </a:rPr>
              <a:t>Results?</a:t>
            </a:r>
          </a:p>
          <a:p>
            <a:r>
              <a:rPr lang="en-US" sz="3600" i="1" dirty="0">
                <a:solidFill>
                  <a:srgbClr val="C00000"/>
                </a:solidFill>
              </a:rPr>
              <a:t>(no we can’t prove causality!)</a:t>
            </a:r>
            <a:endParaRPr lang="en-NZ" sz="36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25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8443</TotalTime>
  <Words>1135</Words>
  <Application>Microsoft Office PowerPoint</Application>
  <PresentationFormat>On-screen Show (4:3)</PresentationFormat>
  <Paragraphs>183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Museo Sans 300</vt:lpstr>
      <vt:lpstr>Museo Sans 500</vt:lpstr>
      <vt:lpstr>Times New Roman</vt:lpstr>
      <vt:lpstr>Verdana</vt:lpstr>
      <vt:lpstr>Office Theme</vt:lpstr>
      <vt:lpstr>PowerPoint Presentation</vt:lpstr>
      <vt:lpstr>Universities NZ</vt:lpstr>
      <vt:lpstr>PowerPoint Presentation</vt:lpstr>
      <vt:lpstr>PowerPoint Presentation</vt:lpstr>
      <vt:lpstr>How do we advocate in practice?</vt:lpstr>
      <vt:lpstr>What it looks like in practice</vt:lpstr>
      <vt:lpstr>Universities New Zealand Work Programme</vt:lpstr>
      <vt:lpstr>PowerPoint Presentation</vt:lpstr>
      <vt:lpstr>PowerPoint Presentation</vt:lpstr>
      <vt:lpstr>But challenges remain…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Whelan</dc:creator>
  <cp:lastModifiedBy>Chris Whelan</cp:lastModifiedBy>
  <cp:revision>188</cp:revision>
  <cp:lastPrinted>2015-06-25T01:26:45Z</cp:lastPrinted>
  <dcterms:created xsi:type="dcterms:W3CDTF">2014-06-17T22:41:26Z</dcterms:created>
  <dcterms:modified xsi:type="dcterms:W3CDTF">2018-09-30T19:38:14Z</dcterms:modified>
</cp:coreProperties>
</file>